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4" r:id="rId10"/>
    <p:sldId id="265" r:id="rId11"/>
    <p:sldId id="266" r:id="rId12"/>
    <p:sldId id="270" r:id="rId13"/>
    <p:sldId id="272" r:id="rId14"/>
    <p:sldId id="268" r:id="rId15"/>
    <p:sldId id="274" r:id="rId16"/>
    <p:sldId id="269" r:id="rId17"/>
    <p:sldId id="277" r:id="rId18"/>
    <p:sldId id="279" r:id="rId19"/>
    <p:sldId id="281" r:id="rId20"/>
    <p:sldId id="282" r:id="rId21"/>
    <p:sldId id="283" r:id="rId22"/>
    <p:sldId id="285" r:id="rId23"/>
    <p:sldId id="284" r:id="rId24"/>
    <p:sldId id="286" r:id="rId25"/>
    <p:sldId id="291" r:id="rId26"/>
    <p:sldId id="290" r:id="rId27"/>
    <p:sldId id="2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4694"/>
  </p:normalViewPr>
  <p:slideViewPr>
    <p:cSldViewPr snapToGrid="0">
      <p:cViewPr varScale="1">
        <p:scale>
          <a:sx n="97" d="100"/>
          <a:sy n="97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CED1E8-EAF4-4809-9206-A3C0FCC39D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F73A6E-F713-482F-B3A9-312221E790EB}">
      <dgm:prSet/>
      <dgm:spPr>
        <a:solidFill>
          <a:srgbClr val="0070C0"/>
        </a:solidFill>
      </dgm:spPr>
      <dgm:t>
        <a:bodyPr/>
        <a:lstStyle/>
        <a:p>
          <a:pPr algn="ctr" rtl="0"/>
          <a:r>
            <a:rPr lang="en-US" dirty="0"/>
            <a:t>The amount of data is only growing… </a:t>
          </a:r>
          <a:br>
            <a:rPr lang="en-US" dirty="0"/>
          </a:br>
          <a:r>
            <a:rPr lang="en-US" dirty="0"/>
            <a:t>1.2 Zettabytes (10</a:t>
          </a:r>
          <a:r>
            <a:rPr lang="en-US" baseline="30000" dirty="0"/>
            <a:t>21</a:t>
          </a:r>
          <a:r>
            <a:rPr lang="en-US" baseline="0" dirty="0"/>
            <a:t> B or</a:t>
          </a:r>
          <a:r>
            <a:rPr lang="en-US" dirty="0"/>
            <a:t> 1 Billion TB)</a:t>
          </a:r>
        </a:p>
      </dgm:t>
    </dgm:pt>
    <dgm:pt modelId="{7D61B962-28E8-4969-BF9D-4496FFDD4E5B}" type="parTrans" cxnId="{2B1EA30A-AC6C-4443-A2D0-968A133BE0D8}">
      <dgm:prSet/>
      <dgm:spPr/>
      <dgm:t>
        <a:bodyPr/>
        <a:lstStyle/>
        <a:p>
          <a:endParaRPr lang="en-US"/>
        </a:p>
      </dgm:t>
    </dgm:pt>
    <dgm:pt modelId="{3BB8F613-833A-485B-8E8F-4B444B496195}" type="sibTrans" cxnId="{2B1EA30A-AC6C-4443-A2D0-968A133BE0D8}">
      <dgm:prSet/>
      <dgm:spPr/>
      <dgm:t>
        <a:bodyPr/>
        <a:lstStyle/>
        <a:p>
          <a:endParaRPr lang="en-US"/>
        </a:p>
      </dgm:t>
    </dgm:pt>
    <dgm:pt modelId="{2D533318-7BEC-4BCE-81E1-89B23A3C046A}" type="pres">
      <dgm:prSet presAssocID="{6CCED1E8-EAF4-4809-9206-A3C0FCC39D29}" presName="linear" presStyleCnt="0">
        <dgm:presLayoutVars>
          <dgm:animLvl val="lvl"/>
          <dgm:resizeHandles val="exact"/>
        </dgm:presLayoutVars>
      </dgm:prSet>
      <dgm:spPr/>
    </dgm:pt>
    <dgm:pt modelId="{CCBA58E4-3D5D-4346-B85A-403327BADCB3}" type="pres">
      <dgm:prSet presAssocID="{FCF73A6E-F713-482F-B3A9-312221E790E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B1EA30A-AC6C-4443-A2D0-968A133BE0D8}" srcId="{6CCED1E8-EAF4-4809-9206-A3C0FCC39D29}" destId="{FCF73A6E-F713-482F-B3A9-312221E790EB}" srcOrd="0" destOrd="0" parTransId="{7D61B962-28E8-4969-BF9D-4496FFDD4E5B}" sibTransId="{3BB8F613-833A-485B-8E8F-4B444B496195}"/>
    <dgm:cxn modelId="{8ADFBD75-CA68-4E65-8376-EEB5B77395EB}" type="presOf" srcId="{FCF73A6E-F713-482F-B3A9-312221E790EB}" destId="{CCBA58E4-3D5D-4346-B85A-403327BADCB3}" srcOrd="0" destOrd="0" presId="urn:microsoft.com/office/officeart/2005/8/layout/vList2"/>
    <dgm:cxn modelId="{379DDD9C-DD08-4D21-B6B0-2161DA79B8B1}" type="presOf" srcId="{6CCED1E8-EAF4-4809-9206-A3C0FCC39D29}" destId="{2D533318-7BEC-4BCE-81E1-89B23A3C046A}" srcOrd="0" destOrd="0" presId="urn:microsoft.com/office/officeart/2005/8/layout/vList2"/>
    <dgm:cxn modelId="{A4E28392-B268-4312-9AD3-C35904CD29FB}" type="presParOf" srcId="{2D533318-7BEC-4BCE-81E1-89B23A3C046A}" destId="{CCBA58E4-3D5D-4346-B85A-403327BADC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C31DF-9B7C-4FB7-91CA-4A7F6B2233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20787-F5FE-46E4-896A-D3F5BE9199CE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Store</a:t>
          </a:r>
        </a:p>
      </dgm:t>
    </dgm:pt>
    <dgm:pt modelId="{F92CDBA9-D0AE-462D-9AE9-5191BC7F7CF4}" type="parTrans" cxnId="{DA90BC47-5C3B-49EA-99B7-3EC4DA70644E}">
      <dgm:prSet/>
      <dgm:spPr/>
      <dgm:t>
        <a:bodyPr/>
        <a:lstStyle/>
        <a:p>
          <a:endParaRPr lang="en-US"/>
        </a:p>
      </dgm:t>
    </dgm:pt>
    <dgm:pt modelId="{41AE161C-4B9E-4CEA-9FB7-B049A9ECF008}" type="sibTrans" cxnId="{DA90BC47-5C3B-49EA-99B7-3EC4DA70644E}">
      <dgm:prSet/>
      <dgm:spPr/>
      <dgm:t>
        <a:bodyPr/>
        <a:lstStyle/>
        <a:p>
          <a:endParaRPr lang="en-US"/>
        </a:p>
      </dgm:t>
    </dgm:pt>
    <dgm:pt modelId="{98B059FF-78D4-40AE-8EB6-D93A37FBE66F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/>
            <a:t>Access</a:t>
          </a:r>
        </a:p>
      </dgm:t>
    </dgm:pt>
    <dgm:pt modelId="{65E80DFA-5E34-43A4-98AA-E2461001CA2B}" type="parTrans" cxnId="{60A1C455-27F6-4103-8092-0F4C23B80585}">
      <dgm:prSet/>
      <dgm:spPr/>
      <dgm:t>
        <a:bodyPr/>
        <a:lstStyle/>
        <a:p>
          <a:endParaRPr lang="en-US"/>
        </a:p>
      </dgm:t>
    </dgm:pt>
    <dgm:pt modelId="{E8EE8F53-026C-437E-B4DB-CCF3CB765737}" type="sibTrans" cxnId="{60A1C455-27F6-4103-8092-0F4C23B80585}">
      <dgm:prSet/>
      <dgm:spPr/>
      <dgm:t>
        <a:bodyPr/>
        <a:lstStyle/>
        <a:p>
          <a:endParaRPr lang="en-US"/>
        </a:p>
      </dgm:t>
    </dgm:pt>
    <dgm:pt modelId="{95DC62A0-406E-4293-9B2C-E376AA2C42FB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Encrypt</a:t>
          </a:r>
        </a:p>
      </dgm:t>
    </dgm:pt>
    <dgm:pt modelId="{E324E473-ACE4-4C77-997F-656E2A8803CF}" type="parTrans" cxnId="{F102ED94-5375-45F5-AF75-838992207EEE}">
      <dgm:prSet/>
      <dgm:spPr/>
      <dgm:t>
        <a:bodyPr/>
        <a:lstStyle/>
        <a:p>
          <a:endParaRPr lang="en-US"/>
        </a:p>
      </dgm:t>
    </dgm:pt>
    <dgm:pt modelId="{E20CC066-C72D-4310-B5A1-79D2D72CFEF3}" type="sibTrans" cxnId="{F102ED94-5375-45F5-AF75-838992207EEE}">
      <dgm:prSet/>
      <dgm:spPr/>
      <dgm:t>
        <a:bodyPr/>
        <a:lstStyle/>
        <a:p>
          <a:endParaRPr lang="en-US"/>
        </a:p>
      </dgm:t>
    </dgm:pt>
    <dgm:pt modelId="{B21CFE31-D8F7-4D12-AAA3-3C5F703EA79B}" type="pres">
      <dgm:prSet presAssocID="{DA8C31DF-9B7C-4FB7-91CA-4A7F6B223314}" presName="linearFlow" presStyleCnt="0">
        <dgm:presLayoutVars>
          <dgm:dir/>
          <dgm:resizeHandles val="exact"/>
        </dgm:presLayoutVars>
      </dgm:prSet>
      <dgm:spPr/>
    </dgm:pt>
    <dgm:pt modelId="{C07156DB-1ABC-4CB3-BD2E-E33E6DF81E2D}" type="pres">
      <dgm:prSet presAssocID="{74620787-F5FE-46E4-896A-D3F5BE9199CE}" presName="composite" presStyleCnt="0"/>
      <dgm:spPr/>
    </dgm:pt>
    <dgm:pt modelId="{360F4B46-8BC3-4852-B999-B257AF29EEA0}" type="pres">
      <dgm:prSet presAssocID="{74620787-F5FE-46E4-896A-D3F5BE9199CE}" presName="imgShp" presStyleLbl="fgImgPlace1" presStyleIdx="0" presStyleCnt="3"/>
      <dgm:spPr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AEACB77-A191-40AC-858D-0237DC33A7E0}" type="pres">
      <dgm:prSet presAssocID="{74620787-F5FE-46E4-896A-D3F5BE9199CE}" presName="txShp" presStyleLbl="node1" presStyleIdx="0" presStyleCnt="3">
        <dgm:presLayoutVars>
          <dgm:bulletEnabled val="1"/>
        </dgm:presLayoutVars>
      </dgm:prSet>
      <dgm:spPr/>
    </dgm:pt>
    <dgm:pt modelId="{32EDA148-B653-4B33-8DD1-465CCD4181A7}" type="pres">
      <dgm:prSet presAssocID="{41AE161C-4B9E-4CEA-9FB7-B049A9ECF008}" presName="spacing" presStyleCnt="0"/>
      <dgm:spPr/>
    </dgm:pt>
    <dgm:pt modelId="{E614F284-FFBB-4586-9BCB-767A0629E818}" type="pres">
      <dgm:prSet presAssocID="{98B059FF-78D4-40AE-8EB6-D93A37FBE66F}" presName="composite" presStyleCnt="0"/>
      <dgm:spPr/>
    </dgm:pt>
    <dgm:pt modelId="{4C2BF752-AA66-4501-9363-866A70076538}" type="pres">
      <dgm:prSet presAssocID="{98B059FF-78D4-40AE-8EB6-D93A37FBE66F}" presName="imgShp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FC88975-AB56-4343-9DBA-9309470FFF5F}" type="pres">
      <dgm:prSet presAssocID="{98B059FF-78D4-40AE-8EB6-D93A37FBE66F}" presName="txShp" presStyleLbl="node1" presStyleIdx="1" presStyleCnt="3">
        <dgm:presLayoutVars>
          <dgm:bulletEnabled val="1"/>
        </dgm:presLayoutVars>
      </dgm:prSet>
      <dgm:spPr/>
    </dgm:pt>
    <dgm:pt modelId="{D64740C3-055E-4278-8559-48A682840F87}" type="pres">
      <dgm:prSet presAssocID="{E8EE8F53-026C-437E-B4DB-CCF3CB765737}" presName="spacing" presStyleCnt="0"/>
      <dgm:spPr/>
    </dgm:pt>
    <dgm:pt modelId="{8C89F15C-91D9-4724-B561-72385C0E8089}" type="pres">
      <dgm:prSet presAssocID="{95DC62A0-406E-4293-9B2C-E376AA2C42FB}" presName="composite" presStyleCnt="0"/>
      <dgm:spPr/>
    </dgm:pt>
    <dgm:pt modelId="{2D9E9194-939E-4089-A035-01957BD49E3F}" type="pres">
      <dgm:prSet presAssocID="{95DC62A0-406E-4293-9B2C-E376AA2C42FB}" presName="imgShp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0272788-7026-42D2-B125-EA1396E6B6D1}" type="pres">
      <dgm:prSet presAssocID="{95DC62A0-406E-4293-9B2C-E376AA2C42FB}" presName="txShp" presStyleLbl="node1" presStyleIdx="2" presStyleCnt="3">
        <dgm:presLayoutVars>
          <dgm:bulletEnabled val="1"/>
        </dgm:presLayoutVars>
      </dgm:prSet>
      <dgm:spPr/>
    </dgm:pt>
  </dgm:ptLst>
  <dgm:cxnLst>
    <dgm:cxn modelId="{DA90BC47-5C3B-49EA-99B7-3EC4DA70644E}" srcId="{DA8C31DF-9B7C-4FB7-91CA-4A7F6B223314}" destId="{74620787-F5FE-46E4-896A-D3F5BE9199CE}" srcOrd="0" destOrd="0" parTransId="{F92CDBA9-D0AE-462D-9AE9-5191BC7F7CF4}" sibTransId="{41AE161C-4B9E-4CEA-9FB7-B049A9ECF008}"/>
    <dgm:cxn modelId="{60A1C455-27F6-4103-8092-0F4C23B80585}" srcId="{DA8C31DF-9B7C-4FB7-91CA-4A7F6B223314}" destId="{98B059FF-78D4-40AE-8EB6-D93A37FBE66F}" srcOrd="1" destOrd="0" parTransId="{65E80DFA-5E34-43A4-98AA-E2461001CA2B}" sibTransId="{E8EE8F53-026C-437E-B4DB-CCF3CB765737}"/>
    <dgm:cxn modelId="{75D8F464-AF3E-46FE-8BB3-215E9EDB940E}" type="presOf" srcId="{DA8C31DF-9B7C-4FB7-91CA-4A7F6B223314}" destId="{B21CFE31-D8F7-4D12-AAA3-3C5F703EA79B}" srcOrd="0" destOrd="0" presId="urn:microsoft.com/office/officeart/2005/8/layout/vList3"/>
    <dgm:cxn modelId="{D78F376F-63C9-4038-9CAA-790973B2226F}" type="presOf" srcId="{95DC62A0-406E-4293-9B2C-E376AA2C42FB}" destId="{80272788-7026-42D2-B125-EA1396E6B6D1}" srcOrd="0" destOrd="0" presId="urn:microsoft.com/office/officeart/2005/8/layout/vList3"/>
    <dgm:cxn modelId="{5E467074-726F-46D3-923B-5A843FF80306}" type="presOf" srcId="{74620787-F5FE-46E4-896A-D3F5BE9199CE}" destId="{BAEACB77-A191-40AC-858D-0237DC33A7E0}" srcOrd="0" destOrd="0" presId="urn:microsoft.com/office/officeart/2005/8/layout/vList3"/>
    <dgm:cxn modelId="{F102ED94-5375-45F5-AF75-838992207EEE}" srcId="{DA8C31DF-9B7C-4FB7-91CA-4A7F6B223314}" destId="{95DC62A0-406E-4293-9B2C-E376AA2C42FB}" srcOrd="2" destOrd="0" parTransId="{E324E473-ACE4-4C77-997F-656E2A8803CF}" sibTransId="{E20CC066-C72D-4310-B5A1-79D2D72CFEF3}"/>
    <dgm:cxn modelId="{951275E5-7DBC-4680-BD5B-E18118DFFE87}" type="presOf" srcId="{98B059FF-78D4-40AE-8EB6-D93A37FBE66F}" destId="{8FC88975-AB56-4343-9DBA-9309470FFF5F}" srcOrd="0" destOrd="0" presId="urn:microsoft.com/office/officeart/2005/8/layout/vList3"/>
    <dgm:cxn modelId="{2596A99B-72E3-483A-A7DE-12C6536B0B30}" type="presParOf" srcId="{B21CFE31-D8F7-4D12-AAA3-3C5F703EA79B}" destId="{C07156DB-1ABC-4CB3-BD2E-E33E6DF81E2D}" srcOrd="0" destOrd="0" presId="urn:microsoft.com/office/officeart/2005/8/layout/vList3"/>
    <dgm:cxn modelId="{A9AB248A-A375-44C1-8FB9-5A10F6A11A8A}" type="presParOf" srcId="{C07156DB-1ABC-4CB3-BD2E-E33E6DF81E2D}" destId="{360F4B46-8BC3-4852-B999-B257AF29EEA0}" srcOrd="0" destOrd="0" presId="urn:microsoft.com/office/officeart/2005/8/layout/vList3"/>
    <dgm:cxn modelId="{73A6C123-859B-498C-AA8F-0D8D2913F612}" type="presParOf" srcId="{C07156DB-1ABC-4CB3-BD2E-E33E6DF81E2D}" destId="{BAEACB77-A191-40AC-858D-0237DC33A7E0}" srcOrd="1" destOrd="0" presId="urn:microsoft.com/office/officeart/2005/8/layout/vList3"/>
    <dgm:cxn modelId="{9B625579-0032-4983-B63A-6A4CBED85C74}" type="presParOf" srcId="{B21CFE31-D8F7-4D12-AAA3-3C5F703EA79B}" destId="{32EDA148-B653-4B33-8DD1-465CCD4181A7}" srcOrd="1" destOrd="0" presId="urn:microsoft.com/office/officeart/2005/8/layout/vList3"/>
    <dgm:cxn modelId="{A524181F-BBB6-4447-8F44-0D9E05BE4A0F}" type="presParOf" srcId="{B21CFE31-D8F7-4D12-AAA3-3C5F703EA79B}" destId="{E614F284-FFBB-4586-9BCB-767A0629E818}" srcOrd="2" destOrd="0" presId="urn:microsoft.com/office/officeart/2005/8/layout/vList3"/>
    <dgm:cxn modelId="{E124845A-4315-4379-9D5C-E5A51373C17E}" type="presParOf" srcId="{E614F284-FFBB-4586-9BCB-767A0629E818}" destId="{4C2BF752-AA66-4501-9363-866A70076538}" srcOrd="0" destOrd="0" presId="urn:microsoft.com/office/officeart/2005/8/layout/vList3"/>
    <dgm:cxn modelId="{76050962-B1AB-4D17-8AED-ADDEDA39ACEB}" type="presParOf" srcId="{E614F284-FFBB-4586-9BCB-767A0629E818}" destId="{8FC88975-AB56-4343-9DBA-9309470FFF5F}" srcOrd="1" destOrd="0" presId="urn:microsoft.com/office/officeart/2005/8/layout/vList3"/>
    <dgm:cxn modelId="{6F67E77F-07EB-4C81-B3CF-DDE2871E9832}" type="presParOf" srcId="{B21CFE31-D8F7-4D12-AAA3-3C5F703EA79B}" destId="{D64740C3-055E-4278-8559-48A682840F87}" srcOrd="3" destOrd="0" presId="urn:microsoft.com/office/officeart/2005/8/layout/vList3"/>
    <dgm:cxn modelId="{DAD914C2-D06A-4B46-8A8C-2269048E7EB9}" type="presParOf" srcId="{B21CFE31-D8F7-4D12-AAA3-3C5F703EA79B}" destId="{8C89F15C-91D9-4724-B561-72385C0E8089}" srcOrd="4" destOrd="0" presId="urn:microsoft.com/office/officeart/2005/8/layout/vList3"/>
    <dgm:cxn modelId="{69111BA0-2155-4CEC-8E21-321559B0E2CF}" type="presParOf" srcId="{8C89F15C-91D9-4724-B561-72385C0E8089}" destId="{2D9E9194-939E-4089-A035-01957BD49E3F}" srcOrd="0" destOrd="0" presId="urn:microsoft.com/office/officeart/2005/8/layout/vList3"/>
    <dgm:cxn modelId="{2535D06B-EF94-4FC6-A847-8E40800B5E80}" type="presParOf" srcId="{8C89F15C-91D9-4724-B561-72385C0E8089}" destId="{80272788-7026-42D2-B125-EA1396E6B6D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8C31DF-9B7C-4FB7-91CA-4A7F6B2233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0D098-AF37-47C1-ADE8-597E2B20FD25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…. and more!	</a:t>
          </a:r>
        </a:p>
      </dgm:t>
    </dgm:pt>
    <dgm:pt modelId="{2BC08DEB-B7C7-45F5-A72B-7C5BD4E9F47A}" type="sibTrans" cxnId="{08BEE381-E6A6-4BF7-9400-D69A956D8213}">
      <dgm:prSet/>
      <dgm:spPr/>
      <dgm:t>
        <a:bodyPr/>
        <a:lstStyle/>
        <a:p>
          <a:endParaRPr lang="en-US"/>
        </a:p>
      </dgm:t>
    </dgm:pt>
    <dgm:pt modelId="{594B97CE-8072-412B-855B-5C3DE7E04761}" type="parTrans" cxnId="{08BEE381-E6A6-4BF7-9400-D69A956D8213}">
      <dgm:prSet/>
      <dgm:spPr/>
      <dgm:t>
        <a:bodyPr/>
        <a:lstStyle/>
        <a:p>
          <a:endParaRPr lang="en-US"/>
        </a:p>
      </dgm:t>
    </dgm:pt>
    <dgm:pt modelId="{787AE000-7788-4365-B1AE-53FA6DD32A5A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Process</a:t>
          </a:r>
        </a:p>
      </dgm:t>
    </dgm:pt>
    <dgm:pt modelId="{E74436FB-4515-4350-B9D9-3E92797F57A6}" type="sibTrans" cxnId="{E7433B56-265A-4802-B406-BE1ABC076B10}">
      <dgm:prSet/>
      <dgm:spPr/>
      <dgm:t>
        <a:bodyPr/>
        <a:lstStyle/>
        <a:p>
          <a:endParaRPr lang="en-US"/>
        </a:p>
      </dgm:t>
    </dgm:pt>
    <dgm:pt modelId="{0058AB9E-065B-476F-9768-1EEAB329024D}" type="parTrans" cxnId="{E7433B56-265A-4802-B406-BE1ABC076B10}">
      <dgm:prSet/>
      <dgm:spPr/>
      <dgm:t>
        <a:bodyPr/>
        <a:lstStyle/>
        <a:p>
          <a:endParaRPr lang="en-US"/>
        </a:p>
      </dgm:t>
    </dgm:pt>
    <dgm:pt modelId="{71954C0D-E70B-4EB7-8AB2-7A03F69DCA9F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Share</a:t>
          </a:r>
        </a:p>
      </dgm:t>
    </dgm:pt>
    <dgm:pt modelId="{D700531A-CA05-4EFE-AB31-3ADC0440A914}" type="sibTrans" cxnId="{F9A987BD-4EC6-408F-8E1F-7B55F8377AD8}">
      <dgm:prSet/>
      <dgm:spPr/>
      <dgm:t>
        <a:bodyPr/>
        <a:lstStyle/>
        <a:p>
          <a:endParaRPr lang="en-US"/>
        </a:p>
      </dgm:t>
    </dgm:pt>
    <dgm:pt modelId="{98C2FCCB-83E1-4D89-BB30-B3D34647F72A}" type="parTrans" cxnId="{F9A987BD-4EC6-408F-8E1F-7B55F8377AD8}">
      <dgm:prSet/>
      <dgm:spPr/>
      <dgm:t>
        <a:bodyPr/>
        <a:lstStyle/>
        <a:p>
          <a:endParaRPr lang="en-US"/>
        </a:p>
      </dgm:t>
    </dgm:pt>
    <dgm:pt modelId="{B21CFE31-D8F7-4D12-AAA3-3C5F703EA79B}" type="pres">
      <dgm:prSet presAssocID="{DA8C31DF-9B7C-4FB7-91CA-4A7F6B223314}" presName="linearFlow" presStyleCnt="0">
        <dgm:presLayoutVars>
          <dgm:dir/>
          <dgm:resizeHandles val="exact"/>
        </dgm:presLayoutVars>
      </dgm:prSet>
      <dgm:spPr/>
    </dgm:pt>
    <dgm:pt modelId="{FD0BA1E5-E61D-45EA-8F84-AFA2D22BD115}" type="pres">
      <dgm:prSet presAssocID="{71954C0D-E70B-4EB7-8AB2-7A03F69DCA9F}" presName="composite" presStyleCnt="0"/>
      <dgm:spPr/>
    </dgm:pt>
    <dgm:pt modelId="{401D4069-5EC0-46F0-A9EA-7777D52929A7}" type="pres">
      <dgm:prSet presAssocID="{71954C0D-E70B-4EB7-8AB2-7A03F69DCA9F}" presName="imgShp" presStyleLbl="fgImgPlace1" presStyleIdx="0" presStyleCnt="3"/>
      <dgm:spPr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665"/>
          </a:stretch>
        </a:blipFill>
      </dgm:spPr>
    </dgm:pt>
    <dgm:pt modelId="{8AB9E08C-CF15-4965-AEEC-2A0C5A337D1D}" type="pres">
      <dgm:prSet presAssocID="{71954C0D-E70B-4EB7-8AB2-7A03F69DCA9F}" presName="txShp" presStyleLbl="node1" presStyleIdx="0" presStyleCnt="3">
        <dgm:presLayoutVars>
          <dgm:bulletEnabled val="1"/>
        </dgm:presLayoutVars>
      </dgm:prSet>
      <dgm:spPr/>
    </dgm:pt>
    <dgm:pt modelId="{D6BACECA-04D8-4CCD-96A5-AD1B8AE807BA}" type="pres">
      <dgm:prSet presAssocID="{D700531A-CA05-4EFE-AB31-3ADC0440A914}" presName="spacing" presStyleCnt="0"/>
      <dgm:spPr/>
    </dgm:pt>
    <dgm:pt modelId="{D768356C-E6B1-48E2-924C-4968845D95DA}" type="pres">
      <dgm:prSet presAssocID="{787AE000-7788-4365-B1AE-53FA6DD32A5A}" presName="composite" presStyleCnt="0"/>
      <dgm:spPr/>
    </dgm:pt>
    <dgm:pt modelId="{661056A7-D43D-4070-AE3E-B9EFD33F4986}" type="pres">
      <dgm:prSet presAssocID="{787AE000-7788-4365-B1AE-53FA6DD32A5A}" presName="imgShp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2CBA950-EFB5-4640-A7F3-9C294FFFEDDB}" type="pres">
      <dgm:prSet presAssocID="{787AE000-7788-4365-B1AE-53FA6DD32A5A}" presName="txShp" presStyleLbl="node1" presStyleIdx="1" presStyleCnt="3">
        <dgm:presLayoutVars>
          <dgm:bulletEnabled val="1"/>
        </dgm:presLayoutVars>
      </dgm:prSet>
      <dgm:spPr/>
    </dgm:pt>
    <dgm:pt modelId="{0EA57798-ABA2-44C3-86F0-DDD49E9D5B45}" type="pres">
      <dgm:prSet presAssocID="{E74436FB-4515-4350-B9D9-3E92797F57A6}" presName="spacing" presStyleCnt="0"/>
      <dgm:spPr/>
    </dgm:pt>
    <dgm:pt modelId="{08660903-B16D-40AE-A7C8-933481ECA19B}" type="pres">
      <dgm:prSet presAssocID="{77F0D098-AF37-47C1-ADE8-597E2B20FD25}" presName="composite" presStyleCnt="0"/>
      <dgm:spPr/>
    </dgm:pt>
    <dgm:pt modelId="{2EF215D5-6745-4883-82CD-951E688703EC}" type="pres">
      <dgm:prSet presAssocID="{77F0D098-AF37-47C1-ADE8-597E2B20FD25}" presName="imgShp" presStyleLbl="fgImgPlace1" presStyleIdx="2" presStyleCnt="3"/>
      <dgm:spPr>
        <a:blipFill dpi="0"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9"/>
          </a:stretch>
        </a:blipFill>
      </dgm:spPr>
    </dgm:pt>
    <dgm:pt modelId="{3221B609-414F-4735-8E7A-AD92EE224379}" type="pres">
      <dgm:prSet presAssocID="{77F0D098-AF37-47C1-ADE8-597E2B20FD25}" presName="txShp" presStyleLbl="node1" presStyleIdx="2" presStyleCnt="3">
        <dgm:presLayoutVars>
          <dgm:bulletEnabled val="1"/>
        </dgm:presLayoutVars>
      </dgm:prSet>
      <dgm:spPr/>
    </dgm:pt>
  </dgm:ptLst>
  <dgm:cxnLst>
    <dgm:cxn modelId="{194C4D3E-B11E-418F-818E-51185DA7FD58}" type="presOf" srcId="{71954C0D-E70B-4EB7-8AB2-7A03F69DCA9F}" destId="{8AB9E08C-CF15-4965-AEEC-2A0C5A337D1D}" srcOrd="0" destOrd="0" presId="urn:microsoft.com/office/officeart/2005/8/layout/vList3"/>
    <dgm:cxn modelId="{E7433B56-265A-4802-B406-BE1ABC076B10}" srcId="{DA8C31DF-9B7C-4FB7-91CA-4A7F6B223314}" destId="{787AE000-7788-4365-B1AE-53FA6DD32A5A}" srcOrd="1" destOrd="0" parTransId="{0058AB9E-065B-476F-9768-1EEAB329024D}" sibTransId="{E74436FB-4515-4350-B9D9-3E92797F57A6}"/>
    <dgm:cxn modelId="{ABF0767E-250C-4DE3-8456-32B78C802784}" type="presOf" srcId="{787AE000-7788-4365-B1AE-53FA6DD32A5A}" destId="{92CBA950-EFB5-4640-A7F3-9C294FFFEDDB}" srcOrd="0" destOrd="0" presId="urn:microsoft.com/office/officeart/2005/8/layout/vList3"/>
    <dgm:cxn modelId="{08BEE381-E6A6-4BF7-9400-D69A956D8213}" srcId="{DA8C31DF-9B7C-4FB7-91CA-4A7F6B223314}" destId="{77F0D098-AF37-47C1-ADE8-597E2B20FD25}" srcOrd="2" destOrd="0" parTransId="{594B97CE-8072-412B-855B-5C3DE7E04761}" sibTransId="{2BC08DEB-B7C7-45F5-A72B-7C5BD4E9F47A}"/>
    <dgm:cxn modelId="{8ACB3AA0-9B11-4B78-ABD4-BD8C8E0A96F7}" type="presOf" srcId="{77F0D098-AF37-47C1-ADE8-597E2B20FD25}" destId="{3221B609-414F-4735-8E7A-AD92EE224379}" srcOrd="0" destOrd="0" presId="urn:microsoft.com/office/officeart/2005/8/layout/vList3"/>
    <dgm:cxn modelId="{238157BC-6B80-4129-A711-02DF05218A36}" type="presOf" srcId="{DA8C31DF-9B7C-4FB7-91CA-4A7F6B223314}" destId="{B21CFE31-D8F7-4D12-AAA3-3C5F703EA79B}" srcOrd="0" destOrd="0" presId="urn:microsoft.com/office/officeart/2005/8/layout/vList3"/>
    <dgm:cxn modelId="{F9A987BD-4EC6-408F-8E1F-7B55F8377AD8}" srcId="{DA8C31DF-9B7C-4FB7-91CA-4A7F6B223314}" destId="{71954C0D-E70B-4EB7-8AB2-7A03F69DCA9F}" srcOrd="0" destOrd="0" parTransId="{98C2FCCB-83E1-4D89-BB30-B3D34647F72A}" sibTransId="{D700531A-CA05-4EFE-AB31-3ADC0440A914}"/>
    <dgm:cxn modelId="{036298B2-E6C2-43ED-AEFC-2ACA32B28F44}" type="presParOf" srcId="{B21CFE31-D8F7-4D12-AAA3-3C5F703EA79B}" destId="{FD0BA1E5-E61D-45EA-8F84-AFA2D22BD115}" srcOrd="0" destOrd="0" presId="urn:microsoft.com/office/officeart/2005/8/layout/vList3"/>
    <dgm:cxn modelId="{29282C7D-4E5F-436C-8546-08A9D2E66C57}" type="presParOf" srcId="{FD0BA1E5-E61D-45EA-8F84-AFA2D22BD115}" destId="{401D4069-5EC0-46F0-A9EA-7777D52929A7}" srcOrd="0" destOrd="0" presId="urn:microsoft.com/office/officeart/2005/8/layout/vList3"/>
    <dgm:cxn modelId="{BE77271C-0776-436B-B55E-D97BD544A1D3}" type="presParOf" srcId="{FD0BA1E5-E61D-45EA-8F84-AFA2D22BD115}" destId="{8AB9E08C-CF15-4965-AEEC-2A0C5A337D1D}" srcOrd="1" destOrd="0" presId="urn:microsoft.com/office/officeart/2005/8/layout/vList3"/>
    <dgm:cxn modelId="{EA9403B8-EE64-4B44-A3D9-6278E6F7F590}" type="presParOf" srcId="{B21CFE31-D8F7-4D12-AAA3-3C5F703EA79B}" destId="{D6BACECA-04D8-4CCD-96A5-AD1B8AE807BA}" srcOrd="1" destOrd="0" presId="urn:microsoft.com/office/officeart/2005/8/layout/vList3"/>
    <dgm:cxn modelId="{330C34A4-DC5D-4CB1-B72E-6CC01BCC06EB}" type="presParOf" srcId="{B21CFE31-D8F7-4D12-AAA3-3C5F703EA79B}" destId="{D768356C-E6B1-48E2-924C-4968845D95DA}" srcOrd="2" destOrd="0" presId="urn:microsoft.com/office/officeart/2005/8/layout/vList3"/>
    <dgm:cxn modelId="{A5B1D9AE-BF5C-4E14-98AF-EEF66557B78B}" type="presParOf" srcId="{D768356C-E6B1-48E2-924C-4968845D95DA}" destId="{661056A7-D43D-4070-AE3E-B9EFD33F4986}" srcOrd="0" destOrd="0" presId="urn:microsoft.com/office/officeart/2005/8/layout/vList3"/>
    <dgm:cxn modelId="{DB1DDCF6-4AC1-4DFF-AFC6-2AD5B74C61A8}" type="presParOf" srcId="{D768356C-E6B1-48E2-924C-4968845D95DA}" destId="{92CBA950-EFB5-4640-A7F3-9C294FFFEDDB}" srcOrd="1" destOrd="0" presId="urn:microsoft.com/office/officeart/2005/8/layout/vList3"/>
    <dgm:cxn modelId="{15F62814-716C-4044-BD69-C063B1D15B29}" type="presParOf" srcId="{B21CFE31-D8F7-4D12-AAA3-3C5F703EA79B}" destId="{0EA57798-ABA2-44C3-86F0-DDD49E9D5B45}" srcOrd="3" destOrd="0" presId="urn:microsoft.com/office/officeart/2005/8/layout/vList3"/>
    <dgm:cxn modelId="{639A827A-902F-412D-81FE-22CEE05CDDEA}" type="presParOf" srcId="{B21CFE31-D8F7-4D12-AAA3-3C5F703EA79B}" destId="{08660903-B16D-40AE-A7C8-933481ECA19B}" srcOrd="4" destOrd="0" presId="urn:microsoft.com/office/officeart/2005/8/layout/vList3"/>
    <dgm:cxn modelId="{D1EE17E4-7FF7-470F-A36F-07C5C1BC7F27}" type="presParOf" srcId="{08660903-B16D-40AE-A7C8-933481ECA19B}" destId="{2EF215D5-6745-4883-82CD-951E688703EC}" srcOrd="0" destOrd="0" presId="urn:microsoft.com/office/officeart/2005/8/layout/vList3"/>
    <dgm:cxn modelId="{EE312E29-F18E-4FAC-ABB0-A1281960656F}" type="presParOf" srcId="{08660903-B16D-40AE-A7C8-933481ECA19B}" destId="{3221B609-414F-4735-8E7A-AD92EE2243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2511BF-3B94-4BAB-BF23-B7B7CBA0B11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988E351-90CC-44F5-BAE4-D4DF35B17871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dirty="0">
              <a:solidFill>
                <a:srgbClr val="0000FF"/>
              </a:solidFill>
            </a:rPr>
            <a:t>L1 </a:t>
          </a:r>
        </a:p>
        <a:p>
          <a:r>
            <a:rPr lang="en-US" sz="1200" dirty="0">
              <a:solidFill>
                <a:srgbClr val="0000FF"/>
              </a:solidFill>
            </a:rPr>
            <a:t>Cache </a:t>
          </a:r>
        </a:p>
      </dgm:t>
    </dgm:pt>
    <dgm:pt modelId="{BD93646F-353C-4262-90CB-B5241651C401}" type="parTrans" cxnId="{B3561FD0-4FF1-455A-965D-2C9CBB9FB83D}">
      <dgm:prSet/>
      <dgm:spPr/>
      <dgm:t>
        <a:bodyPr/>
        <a:lstStyle/>
        <a:p>
          <a:endParaRPr lang="en-US"/>
        </a:p>
      </dgm:t>
    </dgm:pt>
    <dgm:pt modelId="{679C9611-495E-4033-ABCC-E5663F796C33}" type="sibTrans" cxnId="{B3561FD0-4FF1-455A-965D-2C9CBB9FB83D}">
      <dgm:prSet/>
      <dgm:spPr/>
      <dgm:t>
        <a:bodyPr/>
        <a:lstStyle/>
        <a:p>
          <a:endParaRPr lang="en-US"/>
        </a:p>
      </dgm:t>
    </dgm:pt>
    <dgm:pt modelId="{8179E563-BF81-42E1-A6AE-1C73F09EB69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800" dirty="0">
              <a:solidFill>
                <a:srgbClr val="0000FF"/>
              </a:solidFill>
            </a:rPr>
            <a:t>L2 Cache</a:t>
          </a:r>
        </a:p>
      </dgm:t>
    </dgm:pt>
    <dgm:pt modelId="{B88F3F20-17EF-42EB-A280-6D6C6583FAA5}" type="parTrans" cxnId="{76178EF9-4FC2-44F9-9656-083FDEAFB3E8}">
      <dgm:prSet/>
      <dgm:spPr/>
      <dgm:t>
        <a:bodyPr/>
        <a:lstStyle/>
        <a:p>
          <a:endParaRPr lang="en-US"/>
        </a:p>
      </dgm:t>
    </dgm:pt>
    <dgm:pt modelId="{6B33D9D7-8262-46A9-8F8B-237A0F593229}" type="sibTrans" cxnId="{76178EF9-4FC2-44F9-9656-083FDEAFB3E8}">
      <dgm:prSet/>
      <dgm:spPr/>
      <dgm:t>
        <a:bodyPr/>
        <a:lstStyle/>
        <a:p>
          <a:endParaRPr lang="en-US"/>
        </a:p>
      </dgm:t>
    </dgm:pt>
    <dgm:pt modelId="{6D1E3241-2026-4412-8B67-B9170D2F4820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400" dirty="0">
              <a:solidFill>
                <a:srgbClr val="0000FF"/>
              </a:solidFill>
            </a:rPr>
            <a:t>L3 Cache</a:t>
          </a:r>
        </a:p>
      </dgm:t>
    </dgm:pt>
    <dgm:pt modelId="{BD6A1DB3-88F2-499B-B799-03DB102455C6}" type="parTrans" cxnId="{E719664D-CFF9-4903-8D35-F09C925501AE}">
      <dgm:prSet/>
      <dgm:spPr/>
      <dgm:t>
        <a:bodyPr/>
        <a:lstStyle/>
        <a:p>
          <a:endParaRPr lang="en-US"/>
        </a:p>
      </dgm:t>
    </dgm:pt>
    <dgm:pt modelId="{511C7806-797E-403B-88B9-6D13FACA3CD8}" type="sibTrans" cxnId="{E719664D-CFF9-4903-8D35-F09C925501AE}">
      <dgm:prSet/>
      <dgm:spPr/>
      <dgm:t>
        <a:bodyPr/>
        <a:lstStyle/>
        <a:p>
          <a:endParaRPr lang="en-US"/>
        </a:p>
      </dgm:t>
    </dgm:pt>
    <dgm:pt modelId="{DEE5177D-07C4-4594-BA18-C7D97B18A822}">
      <dgm:prSet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2800" dirty="0">
              <a:solidFill>
                <a:srgbClr val="0000FF"/>
              </a:solidFill>
            </a:rPr>
            <a:t>Main Memory</a:t>
          </a:r>
        </a:p>
      </dgm:t>
    </dgm:pt>
    <dgm:pt modelId="{3502BAF4-E431-4F1F-A56E-8D3B3BE61FE8}" type="parTrans" cxnId="{B7F01CD4-E10B-4785-8FAD-E8A5DDF2FC5E}">
      <dgm:prSet/>
      <dgm:spPr/>
      <dgm:t>
        <a:bodyPr/>
        <a:lstStyle/>
        <a:p>
          <a:endParaRPr lang="en-US"/>
        </a:p>
      </dgm:t>
    </dgm:pt>
    <dgm:pt modelId="{1AA21463-C6A8-4DA4-8491-5E1A1FBF8AA8}" type="sibTrans" cxnId="{B7F01CD4-E10B-4785-8FAD-E8A5DDF2FC5E}">
      <dgm:prSet/>
      <dgm:spPr/>
      <dgm:t>
        <a:bodyPr/>
        <a:lstStyle/>
        <a:p>
          <a:endParaRPr lang="en-US"/>
        </a:p>
      </dgm:t>
    </dgm:pt>
    <dgm:pt modelId="{1AEC8C19-781C-4798-9761-C91BBCEDEB98}" type="pres">
      <dgm:prSet presAssocID="{752511BF-3B94-4BAB-BF23-B7B7CBA0B110}" presName="Name0" presStyleCnt="0">
        <dgm:presLayoutVars>
          <dgm:dir/>
          <dgm:animLvl val="lvl"/>
          <dgm:resizeHandles val="exact"/>
        </dgm:presLayoutVars>
      </dgm:prSet>
      <dgm:spPr/>
    </dgm:pt>
    <dgm:pt modelId="{079185B4-42AB-4588-B99E-27BAFDA36F01}" type="pres">
      <dgm:prSet presAssocID="{F988E351-90CC-44F5-BAE4-D4DF35B17871}" presName="Name8" presStyleCnt="0"/>
      <dgm:spPr/>
    </dgm:pt>
    <dgm:pt modelId="{84AE93DA-DBCC-4129-9DBC-880669825D13}" type="pres">
      <dgm:prSet presAssocID="{F988E351-90CC-44F5-BAE4-D4DF35B17871}" presName="level" presStyleLbl="node1" presStyleIdx="0" presStyleCnt="4">
        <dgm:presLayoutVars>
          <dgm:chMax val="1"/>
          <dgm:bulletEnabled val="1"/>
        </dgm:presLayoutVars>
      </dgm:prSet>
      <dgm:spPr/>
    </dgm:pt>
    <dgm:pt modelId="{93EA7DDF-7865-497C-86D2-D23537983122}" type="pres">
      <dgm:prSet presAssocID="{F988E351-90CC-44F5-BAE4-D4DF35B178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7605286-FF8F-4C09-8911-BE98FC2C9CF6}" type="pres">
      <dgm:prSet presAssocID="{8179E563-BF81-42E1-A6AE-1C73F09EB69F}" presName="Name8" presStyleCnt="0"/>
      <dgm:spPr/>
    </dgm:pt>
    <dgm:pt modelId="{E9C8F3B4-652F-49A3-820C-ED631416E691}" type="pres">
      <dgm:prSet presAssocID="{8179E563-BF81-42E1-A6AE-1C73F09EB69F}" presName="level" presStyleLbl="node1" presStyleIdx="1" presStyleCnt="4">
        <dgm:presLayoutVars>
          <dgm:chMax val="1"/>
          <dgm:bulletEnabled val="1"/>
        </dgm:presLayoutVars>
      </dgm:prSet>
      <dgm:spPr/>
    </dgm:pt>
    <dgm:pt modelId="{1D1AE950-78AA-49F5-B529-5828DBCC4301}" type="pres">
      <dgm:prSet presAssocID="{8179E563-BF81-42E1-A6AE-1C73F09EB69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56CDC8E-9B8A-419B-A663-B1B7E1957CFD}" type="pres">
      <dgm:prSet presAssocID="{6D1E3241-2026-4412-8B67-B9170D2F4820}" presName="Name8" presStyleCnt="0"/>
      <dgm:spPr/>
    </dgm:pt>
    <dgm:pt modelId="{B7F8CF37-DFFF-440A-84D1-7E17A5FCE00C}" type="pres">
      <dgm:prSet presAssocID="{6D1E3241-2026-4412-8B67-B9170D2F4820}" presName="level" presStyleLbl="node1" presStyleIdx="2" presStyleCnt="4">
        <dgm:presLayoutVars>
          <dgm:chMax val="1"/>
          <dgm:bulletEnabled val="1"/>
        </dgm:presLayoutVars>
      </dgm:prSet>
      <dgm:spPr/>
    </dgm:pt>
    <dgm:pt modelId="{04239ECE-7199-4EA2-BFCE-3DA156C2348D}" type="pres">
      <dgm:prSet presAssocID="{6D1E3241-2026-4412-8B67-B9170D2F482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76C75DA-66B5-469E-AF75-635D574E5BE4}" type="pres">
      <dgm:prSet presAssocID="{DEE5177D-07C4-4594-BA18-C7D97B18A822}" presName="Name8" presStyleCnt="0"/>
      <dgm:spPr/>
    </dgm:pt>
    <dgm:pt modelId="{6DF2AE23-52DC-4014-8634-C5033898A063}" type="pres">
      <dgm:prSet presAssocID="{DEE5177D-07C4-4594-BA18-C7D97B18A822}" presName="level" presStyleLbl="node1" presStyleIdx="3" presStyleCnt="4">
        <dgm:presLayoutVars>
          <dgm:chMax val="1"/>
          <dgm:bulletEnabled val="1"/>
        </dgm:presLayoutVars>
      </dgm:prSet>
      <dgm:spPr/>
    </dgm:pt>
    <dgm:pt modelId="{CCD84C90-5154-4B40-B2B2-DD80626D0680}" type="pres">
      <dgm:prSet presAssocID="{DEE5177D-07C4-4594-BA18-C7D97B18A82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CD7DC02-3243-4BFD-93BE-27A5CFC23D56}" type="presOf" srcId="{DEE5177D-07C4-4594-BA18-C7D97B18A822}" destId="{6DF2AE23-52DC-4014-8634-C5033898A063}" srcOrd="0" destOrd="0" presId="urn:microsoft.com/office/officeart/2005/8/layout/pyramid1"/>
    <dgm:cxn modelId="{6CB7021D-7560-433B-A7FE-368CF48C0A82}" type="presOf" srcId="{6D1E3241-2026-4412-8B67-B9170D2F4820}" destId="{04239ECE-7199-4EA2-BFCE-3DA156C2348D}" srcOrd="1" destOrd="0" presId="urn:microsoft.com/office/officeart/2005/8/layout/pyramid1"/>
    <dgm:cxn modelId="{E719664D-CFF9-4903-8D35-F09C925501AE}" srcId="{752511BF-3B94-4BAB-BF23-B7B7CBA0B110}" destId="{6D1E3241-2026-4412-8B67-B9170D2F4820}" srcOrd="2" destOrd="0" parTransId="{BD6A1DB3-88F2-499B-B799-03DB102455C6}" sibTransId="{511C7806-797E-403B-88B9-6D13FACA3CD8}"/>
    <dgm:cxn modelId="{328E6E54-D376-4157-B83F-B3D8FFE55A51}" type="presOf" srcId="{752511BF-3B94-4BAB-BF23-B7B7CBA0B110}" destId="{1AEC8C19-781C-4798-9761-C91BBCEDEB98}" srcOrd="0" destOrd="0" presId="urn:microsoft.com/office/officeart/2005/8/layout/pyramid1"/>
    <dgm:cxn modelId="{1183F78B-A777-4D3F-8203-292520080D26}" type="presOf" srcId="{DEE5177D-07C4-4594-BA18-C7D97B18A822}" destId="{CCD84C90-5154-4B40-B2B2-DD80626D0680}" srcOrd="1" destOrd="0" presId="urn:microsoft.com/office/officeart/2005/8/layout/pyramid1"/>
    <dgm:cxn modelId="{B87FC18C-FE64-49DB-8E7B-89207CBBCE37}" type="presOf" srcId="{8179E563-BF81-42E1-A6AE-1C73F09EB69F}" destId="{E9C8F3B4-652F-49A3-820C-ED631416E691}" srcOrd="0" destOrd="0" presId="urn:microsoft.com/office/officeart/2005/8/layout/pyramid1"/>
    <dgm:cxn modelId="{47720690-FFCD-4607-BC26-FF9DC97C851A}" type="presOf" srcId="{F988E351-90CC-44F5-BAE4-D4DF35B17871}" destId="{84AE93DA-DBCC-4129-9DBC-880669825D13}" srcOrd="0" destOrd="0" presId="urn:microsoft.com/office/officeart/2005/8/layout/pyramid1"/>
    <dgm:cxn modelId="{B3561FD0-4FF1-455A-965D-2C9CBB9FB83D}" srcId="{752511BF-3B94-4BAB-BF23-B7B7CBA0B110}" destId="{F988E351-90CC-44F5-BAE4-D4DF35B17871}" srcOrd="0" destOrd="0" parTransId="{BD93646F-353C-4262-90CB-B5241651C401}" sibTransId="{679C9611-495E-4033-ABCC-E5663F796C33}"/>
    <dgm:cxn modelId="{B7F01CD4-E10B-4785-8FAD-E8A5DDF2FC5E}" srcId="{752511BF-3B94-4BAB-BF23-B7B7CBA0B110}" destId="{DEE5177D-07C4-4594-BA18-C7D97B18A822}" srcOrd="3" destOrd="0" parTransId="{3502BAF4-E431-4F1F-A56E-8D3B3BE61FE8}" sibTransId="{1AA21463-C6A8-4DA4-8491-5E1A1FBF8AA8}"/>
    <dgm:cxn modelId="{1D114CD5-469F-4C6D-BF6D-DC44BD6A6599}" type="presOf" srcId="{F988E351-90CC-44F5-BAE4-D4DF35B17871}" destId="{93EA7DDF-7865-497C-86D2-D23537983122}" srcOrd="1" destOrd="0" presId="urn:microsoft.com/office/officeart/2005/8/layout/pyramid1"/>
    <dgm:cxn modelId="{05FDF8E2-98EB-41BF-9DC6-41A6CA7BB2AF}" type="presOf" srcId="{8179E563-BF81-42E1-A6AE-1C73F09EB69F}" destId="{1D1AE950-78AA-49F5-B529-5828DBCC4301}" srcOrd="1" destOrd="0" presId="urn:microsoft.com/office/officeart/2005/8/layout/pyramid1"/>
    <dgm:cxn modelId="{76178EF9-4FC2-44F9-9656-083FDEAFB3E8}" srcId="{752511BF-3B94-4BAB-BF23-B7B7CBA0B110}" destId="{8179E563-BF81-42E1-A6AE-1C73F09EB69F}" srcOrd="1" destOrd="0" parTransId="{B88F3F20-17EF-42EB-A280-6D6C6583FAA5}" sibTransId="{6B33D9D7-8262-46A9-8F8B-237A0F593229}"/>
    <dgm:cxn modelId="{1CC38DFE-5B6E-4F58-A66B-61A136F25B7E}" type="presOf" srcId="{6D1E3241-2026-4412-8B67-B9170D2F4820}" destId="{B7F8CF37-DFFF-440A-84D1-7E17A5FCE00C}" srcOrd="0" destOrd="0" presId="urn:microsoft.com/office/officeart/2005/8/layout/pyramid1"/>
    <dgm:cxn modelId="{601E3F47-7D8D-4430-95FB-1DC1D65ACC07}" type="presParOf" srcId="{1AEC8C19-781C-4798-9761-C91BBCEDEB98}" destId="{079185B4-42AB-4588-B99E-27BAFDA36F01}" srcOrd="0" destOrd="0" presId="urn:microsoft.com/office/officeart/2005/8/layout/pyramid1"/>
    <dgm:cxn modelId="{00D6C6EF-7BCD-4F80-8A55-DA345A4A01D9}" type="presParOf" srcId="{079185B4-42AB-4588-B99E-27BAFDA36F01}" destId="{84AE93DA-DBCC-4129-9DBC-880669825D13}" srcOrd="0" destOrd="0" presId="urn:microsoft.com/office/officeart/2005/8/layout/pyramid1"/>
    <dgm:cxn modelId="{330C825D-4507-4730-BDCC-23BB7D1D4C1B}" type="presParOf" srcId="{079185B4-42AB-4588-B99E-27BAFDA36F01}" destId="{93EA7DDF-7865-497C-86D2-D23537983122}" srcOrd="1" destOrd="0" presId="urn:microsoft.com/office/officeart/2005/8/layout/pyramid1"/>
    <dgm:cxn modelId="{962E3F51-FC90-4191-B75D-9C0811CCA37A}" type="presParOf" srcId="{1AEC8C19-781C-4798-9761-C91BBCEDEB98}" destId="{57605286-FF8F-4C09-8911-BE98FC2C9CF6}" srcOrd="1" destOrd="0" presId="urn:microsoft.com/office/officeart/2005/8/layout/pyramid1"/>
    <dgm:cxn modelId="{B057CB36-55CC-45B1-93FD-8450ED0AF8FE}" type="presParOf" srcId="{57605286-FF8F-4C09-8911-BE98FC2C9CF6}" destId="{E9C8F3B4-652F-49A3-820C-ED631416E691}" srcOrd="0" destOrd="0" presId="urn:microsoft.com/office/officeart/2005/8/layout/pyramid1"/>
    <dgm:cxn modelId="{7093EA51-8814-413F-A7F3-AD0A6717E4A9}" type="presParOf" srcId="{57605286-FF8F-4C09-8911-BE98FC2C9CF6}" destId="{1D1AE950-78AA-49F5-B529-5828DBCC4301}" srcOrd="1" destOrd="0" presId="urn:microsoft.com/office/officeart/2005/8/layout/pyramid1"/>
    <dgm:cxn modelId="{47B4ACFA-9191-498C-ABCB-B09A8A4DF3EB}" type="presParOf" srcId="{1AEC8C19-781C-4798-9761-C91BBCEDEB98}" destId="{856CDC8E-9B8A-419B-A663-B1B7E1957CFD}" srcOrd="2" destOrd="0" presId="urn:microsoft.com/office/officeart/2005/8/layout/pyramid1"/>
    <dgm:cxn modelId="{8A6BDEDE-5227-4AAE-AC94-0945156175BD}" type="presParOf" srcId="{856CDC8E-9B8A-419B-A663-B1B7E1957CFD}" destId="{B7F8CF37-DFFF-440A-84D1-7E17A5FCE00C}" srcOrd="0" destOrd="0" presId="urn:microsoft.com/office/officeart/2005/8/layout/pyramid1"/>
    <dgm:cxn modelId="{DC990235-02E4-4E12-83FD-1A259ECAE443}" type="presParOf" srcId="{856CDC8E-9B8A-419B-A663-B1B7E1957CFD}" destId="{04239ECE-7199-4EA2-BFCE-3DA156C2348D}" srcOrd="1" destOrd="0" presId="urn:microsoft.com/office/officeart/2005/8/layout/pyramid1"/>
    <dgm:cxn modelId="{6346368F-5EC1-4842-9591-40D70ECCC808}" type="presParOf" srcId="{1AEC8C19-781C-4798-9761-C91BBCEDEB98}" destId="{D76C75DA-66B5-469E-AF75-635D574E5BE4}" srcOrd="3" destOrd="0" presId="urn:microsoft.com/office/officeart/2005/8/layout/pyramid1"/>
    <dgm:cxn modelId="{E60B3276-862D-427B-A66C-D568D18E0A8B}" type="presParOf" srcId="{D76C75DA-66B5-469E-AF75-635D574E5BE4}" destId="{6DF2AE23-52DC-4014-8634-C5033898A063}" srcOrd="0" destOrd="0" presId="urn:microsoft.com/office/officeart/2005/8/layout/pyramid1"/>
    <dgm:cxn modelId="{D930612C-3D55-4366-8317-80A591095F37}" type="presParOf" srcId="{D76C75DA-66B5-469E-AF75-635D574E5BE4}" destId="{CCD84C90-5154-4B40-B2B2-DD80626D068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A58E4-3D5D-4346-B85A-403327BADCB3}">
      <dsp:nvSpPr>
        <dsp:cNvPr id="0" name=""/>
        <dsp:cNvSpPr/>
      </dsp:nvSpPr>
      <dsp:spPr>
        <a:xfrm>
          <a:off x="0" y="19581"/>
          <a:ext cx="8305800" cy="15912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The amount of data is only growing… </a:t>
          </a:r>
          <a:br>
            <a:rPr lang="en-US" sz="4000" kern="1200" dirty="0"/>
          </a:br>
          <a:r>
            <a:rPr lang="en-US" sz="4000" kern="1200" dirty="0"/>
            <a:t>1.2 Zettabytes (10</a:t>
          </a:r>
          <a:r>
            <a:rPr lang="en-US" sz="4000" kern="1200" baseline="30000" dirty="0"/>
            <a:t>21</a:t>
          </a:r>
          <a:r>
            <a:rPr lang="en-US" sz="4000" kern="1200" baseline="0" dirty="0"/>
            <a:t> B or</a:t>
          </a:r>
          <a:r>
            <a:rPr lang="en-US" sz="4000" kern="1200" dirty="0"/>
            <a:t> 1 Billion TB)</a:t>
          </a:r>
        </a:p>
      </dsp:txBody>
      <dsp:txXfrm>
        <a:off x="77676" y="97257"/>
        <a:ext cx="8150448" cy="1435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CB77-A191-40AC-858D-0237DC33A7E0}">
      <dsp:nvSpPr>
        <dsp:cNvPr id="0" name=""/>
        <dsp:cNvSpPr/>
      </dsp:nvSpPr>
      <dsp:spPr>
        <a:xfrm rot="10800000">
          <a:off x="727519" y="84200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Store</a:t>
          </a:r>
        </a:p>
      </dsp:txBody>
      <dsp:txXfrm rot="10800000">
        <a:off x="970025" y="84200"/>
        <a:ext cx="1683068" cy="970026"/>
      </dsp:txXfrm>
    </dsp:sp>
    <dsp:sp modelId="{360F4B46-8BC3-4852-B999-B257AF29EEA0}">
      <dsp:nvSpPr>
        <dsp:cNvPr id="0" name=""/>
        <dsp:cNvSpPr/>
      </dsp:nvSpPr>
      <dsp:spPr>
        <a:xfrm>
          <a:off x="242506" y="84200"/>
          <a:ext cx="970026" cy="970026"/>
        </a:xfrm>
        <a:prstGeom prst="ellipse">
          <a:avLst/>
        </a:prstGeom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88975-AB56-4343-9DBA-9309470FFF5F}">
      <dsp:nvSpPr>
        <dsp:cNvPr id="0" name=""/>
        <dsp:cNvSpPr/>
      </dsp:nvSpPr>
      <dsp:spPr>
        <a:xfrm rot="10800000">
          <a:off x="727519" y="1343786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Access</a:t>
          </a:r>
        </a:p>
      </dsp:txBody>
      <dsp:txXfrm rot="10800000">
        <a:off x="970025" y="1343786"/>
        <a:ext cx="1683068" cy="970026"/>
      </dsp:txXfrm>
    </dsp:sp>
    <dsp:sp modelId="{4C2BF752-AA66-4501-9363-866A70076538}">
      <dsp:nvSpPr>
        <dsp:cNvPr id="0" name=""/>
        <dsp:cNvSpPr/>
      </dsp:nvSpPr>
      <dsp:spPr>
        <a:xfrm>
          <a:off x="242506" y="1343786"/>
          <a:ext cx="970026" cy="970026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72788-7026-42D2-B125-EA1396E6B6D1}">
      <dsp:nvSpPr>
        <dsp:cNvPr id="0" name=""/>
        <dsp:cNvSpPr/>
      </dsp:nvSpPr>
      <dsp:spPr>
        <a:xfrm rot="10800000">
          <a:off x="727519" y="2603373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Encrypt</a:t>
          </a:r>
        </a:p>
      </dsp:txBody>
      <dsp:txXfrm rot="10800000">
        <a:off x="970025" y="2603373"/>
        <a:ext cx="1683068" cy="970026"/>
      </dsp:txXfrm>
    </dsp:sp>
    <dsp:sp modelId="{2D9E9194-939E-4089-A035-01957BD49E3F}">
      <dsp:nvSpPr>
        <dsp:cNvPr id="0" name=""/>
        <dsp:cNvSpPr/>
      </dsp:nvSpPr>
      <dsp:spPr>
        <a:xfrm>
          <a:off x="242506" y="2603373"/>
          <a:ext cx="970026" cy="970026"/>
        </a:xfrm>
        <a:prstGeom prst="ellipse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9E08C-CF15-4965-AEEC-2A0C5A337D1D}">
      <dsp:nvSpPr>
        <dsp:cNvPr id="0" name=""/>
        <dsp:cNvSpPr/>
      </dsp:nvSpPr>
      <dsp:spPr>
        <a:xfrm rot="10800000">
          <a:off x="727519" y="84200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</a:t>
          </a:r>
        </a:p>
      </dsp:txBody>
      <dsp:txXfrm rot="10800000">
        <a:off x="970025" y="84200"/>
        <a:ext cx="1683068" cy="970026"/>
      </dsp:txXfrm>
    </dsp:sp>
    <dsp:sp modelId="{401D4069-5EC0-46F0-A9EA-7777D52929A7}">
      <dsp:nvSpPr>
        <dsp:cNvPr id="0" name=""/>
        <dsp:cNvSpPr/>
      </dsp:nvSpPr>
      <dsp:spPr>
        <a:xfrm>
          <a:off x="242506" y="84200"/>
          <a:ext cx="970026" cy="970026"/>
        </a:xfrm>
        <a:prstGeom prst="ellipse">
          <a:avLst/>
        </a:prstGeom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66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BA950-EFB5-4640-A7F3-9C294FFFEDDB}">
      <dsp:nvSpPr>
        <dsp:cNvPr id="0" name=""/>
        <dsp:cNvSpPr/>
      </dsp:nvSpPr>
      <dsp:spPr>
        <a:xfrm rot="10800000">
          <a:off x="727519" y="1343786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</a:t>
          </a:r>
        </a:p>
      </dsp:txBody>
      <dsp:txXfrm rot="10800000">
        <a:off x="970025" y="1343786"/>
        <a:ext cx="1683068" cy="970026"/>
      </dsp:txXfrm>
    </dsp:sp>
    <dsp:sp modelId="{661056A7-D43D-4070-AE3E-B9EFD33F4986}">
      <dsp:nvSpPr>
        <dsp:cNvPr id="0" name=""/>
        <dsp:cNvSpPr/>
      </dsp:nvSpPr>
      <dsp:spPr>
        <a:xfrm>
          <a:off x="242506" y="1343786"/>
          <a:ext cx="970026" cy="970026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1B609-414F-4735-8E7A-AD92EE224379}">
      <dsp:nvSpPr>
        <dsp:cNvPr id="0" name=""/>
        <dsp:cNvSpPr/>
      </dsp:nvSpPr>
      <dsp:spPr>
        <a:xfrm rot="10800000">
          <a:off x="727519" y="2603373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…. and more!	</a:t>
          </a:r>
        </a:p>
      </dsp:txBody>
      <dsp:txXfrm rot="10800000">
        <a:off x="970025" y="2603373"/>
        <a:ext cx="1683068" cy="970026"/>
      </dsp:txXfrm>
    </dsp:sp>
    <dsp:sp modelId="{2EF215D5-6745-4883-82CD-951E688703EC}">
      <dsp:nvSpPr>
        <dsp:cNvPr id="0" name=""/>
        <dsp:cNvSpPr/>
      </dsp:nvSpPr>
      <dsp:spPr>
        <a:xfrm>
          <a:off x="242506" y="2603373"/>
          <a:ext cx="970026" cy="970026"/>
        </a:xfrm>
        <a:prstGeom prst="ellipse">
          <a:avLst/>
        </a:prstGeom>
        <a:blipFill dpi="0"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E93DA-DBCC-4129-9DBC-880669825D13}">
      <dsp:nvSpPr>
        <dsp:cNvPr id="0" name=""/>
        <dsp:cNvSpPr/>
      </dsp:nvSpPr>
      <dsp:spPr>
        <a:xfrm>
          <a:off x="1385887" y="0"/>
          <a:ext cx="923925" cy="742950"/>
        </a:xfrm>
        <a:prstGeom prst="trapezoid">
          <a:avLst>
            <a:gd name="adj" fmla="val 62179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FF"/>
              </a:solidFill>
            </a:rPr>
            <a:t>L1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FF"/>
              </a:solidFill>
            </a:rPr>
            <a:t>Cache </a:t>
          </a:r>
        </a:p>
      </dsp:txBody>
      <dsp:txXfrm>
        <a:off x="1385887" y="0"/>
        <a:ext cx="923925" cy="742950"/>
      </dsp:txXfrm>
    </dsp:sp>
    <dsp:sp modelId="{E9C8F3B4-652F-49A3-820C-ED631416E691}">
      <dsp:nvSpPr>
        <dsp:cNvPr id="0" name=""/>
        <dsp:cNvSpPr/>
      </dsp:nvSpPr>
      <dsp:spPr>
        <a:xfrm>
          <a:off x="923925" y="742949"/>
          <a:ext cx="1847850" cy="742950"/>
        </a:xfrm>
        <a:prstGeom prst="trapezoid">
          <a:avLst>
            <a:gd name="adj" fmla="val 62179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FF"/>
              </a:solidFill>
            </a:rPr>
            <a:t>L2 Cache</a:t>
          </a:r>
        </a:p>
      </dsp:txBody>
      <dsp:txXfrm>
        <a:off x="1247298" y="742949"/>
        <a:ext cx="1201102" cy="742950"/>
      </dsp:txXfrm>
    </dsp:sp>
    <dsp:sp modelId="{B7F8CF37-DFFF-440A-84D1-7E17A5FCE00C}">
      <dsp:nvSpPr>
        <dsp:cNvPr id="0" name=""/>
        <dsp:cNvSpPr/>
      </dsp:nvSpPr>
      <dsp:spPr>
        <a:xfrm>
          <a:off x="461962" y="1485899"/>
          <a:ext cx="2771774" cy="742950"/>
        </a:xfrm>
        <a:prstGeom prst="trapezoid">
          <a:avLst>
            <a:gd name="adj" fmla="val 62179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FF"/>
              </a:solidFill>
            </a:rPr>
            <a:t>L3 Cache</a:t>
          </a:r>
        </a:p>
      </dsp:txBody>
      <dsp:txXfrm>
        <a:off x="947023" y="1485899"/>
        <a:ext cx="1801653" cy="742950"/>
      </dsp:txXfrm>
    </dsp:sp>
    <dsp:sp modelId="{6DF2AE23-52DC-4014-8634-C5033898A063}">
      <dsp:nvSpPr>
        <dsp:cNvPr id="0" name=""/>
        <dsp:cNvSpPr/>
      </dsp:nvSpPr>
      <dsp:spPr>
        <a:xfrm>
          <a:off x="0" y="2228850"/>
          <a:ext cx="3695700" cy="742950"/>
        </a:xfrm>
        <a:prstGeom prst="trapezoid">
          <a:avLst>
            <a:gd name="adj" fmla="val 62179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FF"/>
              </a:solidFill>
            </a:rPr>
            <a:t>Main Memory</a:t>
          </a:r>
        </a:p>
      </dsp:txBody>
      <dsp:txXfrm>
        <a:off x="646747" y="2228850"/>
        <a:ext cx="2402205" cy="742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020E7-61CD-44DF-A5CD-7CB9F9518C64}" type="datetimeFigureOut">
              <a:rPr lang="en-US" smtClean="0"/>
              <a:t>7/30/22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A4980-84F6-4B8A-ADD0-4F4AA28FD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66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4980-84F6-4B8A-ADD0-4F4AA28FDB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64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3022595-9F2D-49BE-92FC-6BF1B33F66C1}" type="slidenum">
              <a:rPr lang="en-US" smtClean="0"/>
              <a:pPr eaLnBrk="1" hangingPunct="1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46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07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51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83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DAF6D76-CC0D-444C-B2D8-91CC283869B7}" type="slidenum">
              <a:rPr lang="en-US" smtClean="0"/>
              <a:pPr eaLnBrk="1" hangingPunct="1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7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3FF9F44-FE4E-4B50-B355-715C806DF320}" type="slidenum">
              <a:rPr lang="en-US" smtClean="0"/>
              <a:pPr eaLnBrk="1" hangingPunct="1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72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5B3AD5-E22C-4E80-9616-80D9EE1FE8B4}" type="slidenum">
              <a:rPr lang="en-US" smtClean="0"/>
              <a:pPr eaLnBrk="1" hangingPunct="1"/>
              <a:t>25</a:t>
            </a:fld>
            <a:endParaRPr lang="en-US"/>
          </a:p>
        </p:txBody>
      </p:sp>
      <p:sp>
        <p:nvSpPr>
          <p:cNvPr id="41987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5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0CAD850-29FC-434D-BF42-20341643FBC9}" type="slidenum">
              <a:rPr lang="en-US" smtClean="0"/>
              <a:pPr eaLnBrk="1" hangingPunct="1"/>
              <a:t>26</a:t>
            </a:fld>
            <a:endParaRPr lang="en-US"/>
          </a:p>
        </p:txBody>
      </p:sp>
      <p:sp>
        <p:nvSpPr>
          <p:cNvPr id="40963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4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E619B-A980-4D09-A973-692C65469E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7FBD610-CED7-4ED7-892E-39B31A37375A}" type="slidenum">
              <a:rPr lang="en-US" smtClean="0"/>
              <a:pPr eaLnBrk="1" hangingPunct="1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1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ADB8F47-4CC1-4E78-BD7F-21D06AEE4ACF}" type="slidenum">
              <a:rPr lang="en-US" smtClean="0"/>
              <a:pPr eaLnBrk="1" hangingPunct="1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9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4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5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7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CBB81-D996-45DD-B471-B5CCC20B796D}" type="datetime1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7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C6BA19-72E9-4837-A60C-1743973BF13D}" type="datetime1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9EA39-B878-4919-926D-201D49DB2F06}" type="datetime1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475CC-4C3C-4985-9A0D-0AD10955CBC3}" type="datetime1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3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488CEE-0121-4ADB-B8FD-CCEF6914BF7E}" type="datetime1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C9683C-4871-4C8F-BEEA-10AF86B392BF}" type="datetime1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4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40BE36-488E-4863-BE8B-D3A83D23C034}" type="datetime1">
              <a:rPr lang="en-US" smtClean="0"/>
              <a:t>7/30/22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6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F92F1-570F-44E4-BBF4-1F8F64D4D95A}" type="datetime1">
              <a:rPr lang="en-US" smtClean="0"/>
              <a:t>7/30/22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2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753877-7FD5-4441-908E-24202D23D682}" type="datetime1">
              <a:rPr lang="en-US" smtClean="0"/>
              <a:t>7/30/22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33D58C-3E0D-4875-BD18-5F8E67BFAEE4}" type="datetime1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5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FD6FDA-026B-4FDA-86C9-6656EB6D6CC7}" type="datetime1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5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2489D-B01C-440F-AEFD-22E5E33E55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33455" y="6266890"/>
            <a:ext cx="2280102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Distributed Systems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CS 15-440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47393"/>
            <a:ext cx="9144000" cy="2023258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/>
              <a:t>Introduction</a:t>
            </a:r>
          </a:p>
          <a:p>
            <a:r>
              <a:rPr lang="en-US" sz="3000" dirty="0"/>
              <a:t>Lecture 1, July 31, 2022</a:t>
            </a:r>
          </a:p>
          <a:p>
            <a:endParaRPr lang="en-US" dirty="0"/>
          </a:p>
          <a:p>
            <a:r>
              <a:rPr lang="en-US" sz="3000" dirty="0"/>
              <a:t>Mohammad Hammoud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2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defRPr/>
            </a:pPr>
            <a:r>
              <a:rPr lang="en-US" dirty="0">
                <a:solidFill>
                  <a:srgbClr val="0070C0"/>
                </a:solidFill>
              </a:rPr>
              <a:t>Caveat</a:t>
            </a:r>
            <a:r>
              <a:rPr lang="en-US" dirty="0"/>
              <a:t>: Individual computers can still suffer from </a:t>
            </a:r>
            <a:r>
              <a:rPr lang="en-US" i="1" dirty="0"/>
              <a:t>limited resources </a:t>
            </a:r>
            <a:r>
              <a:rPr lang="en-US" dirty="0"/>
              <a:t>with respect to the scale of today’s problems</a:t>
            </a:r>
          </a:p>
          <a:p>
            <a:pPr marL="400050" lvl="1" indent="0" algn="just">
              <a:buClr>
                <a:srgbClr val="C00000"/>
              </a:buClr>
              <a:buNone/>
              <a:defRPr/>
            </a:pPr>
            <a:endParaRPr lang="en-US" sz="1600" dirty="0">
              <a:solidFill>
                <a:srgbClr val="7F7F7F"/>
              </a:solidFill>
            </a:endParaRPr>
          </a:p>
          <a:p>
            <a:pPr marL="857250" lvl="1" indent="-457200" algn="just">
              <a:buFontTx/>
              <a:buAutoNum type="arabicPeriod" startAt="2"/>
              <a:defRPr/>
            </a:pPr>
            <a:r>
              <a:rPr lang="en-US" sz="2800" dirty="0"/>
              <a:t>Disks-- some advancements, but still:</a:t>
            </a:r>
            <a:endParaRPr lang="en-US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Limited capacity</a:t>
            </a:r>
          </a:p>
          <a:p>
            <a:pPr marL="914400" lvl="1" indent="-457200" algn="just">
              <a:buFont typeface="Wingdings" pitchFamily="2" charset="2"/>
              <a:buChar char="§"/>
              <a:defRPr/>
            </a:pPr>
            <a:endParaRPr lang="en-US" sz="2600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Limited number of channels</a:t>
            </a:r>
          </a:p>
          <a:p>
            <a:pPr marL="914400" lvl="1" indent="-457200" algn="just">
              <a:buNone/>
              <a:defRPr/>
            </a:pPr>
            <a:endParaRPr lang="en-US" sz="2600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Limited bandwidth</a:t>
            </a:r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  <p:pic>
        <p:nvPicPr>
          <p:cNvPr id="1028" name="Picture 4" descr="Image result for HDDs and SS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357" y="2720049"/>
            <a:ext cx="4629866" cy="27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713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0" y="4870714"/>
            <a:ext cx="1219200" cy="12954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86200" y="50231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9" name="Straight Connector 8"/>
          <p:cNvCxnSpPr>
            <a:stCxn id="7" idx="4"/>
          </p:cNvCxnSpPr>
          <p:nvPr/>
        </p:nvCxnSpPr>
        <p:spPr>
          <a:xfrm>
            <a:off x="4038600" y="53279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48100" y="54041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4038600" y="56327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95700" y="5785114"/>
            <a:ext cx="6858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96000" y="4642114"/>
            <a:ext cx="2743200" cy="17526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553200" y="47945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>
          <a:xfrm>
            <a:off x="6705600" y="50993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515100" y="51755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32" name="Straight Connector 31"/>
          <p:cNvCxnSpPr>
            <a:stCxn id="31" idx="2"/>
          </p:cNvCxnSpPr>
          <p:nvPr/>
        </p:nvCxnSpPr>
        <p:spPr>
          <a:xfrm>
            <a:off x="6705600" y="5404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53200" y="5937515"/>
            <a:ext cx="1752600" cy="244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 Cache</a:t>
            </a:r>
          </a:p>
        </p:txBody>
      </p:sp>
      <p:sp>
        <p:nvSpPr>
          <p:cNvPr id="41" name="Oval 40"/>
          <p:cNvSpPr/>
          <p:nvPr/>
        </p:nvSpPr>
        <p:spPr>
          <a:xfrm>
            <a:off x="7048500" y="47945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42" name="Straight Connector 41"/>
          <p:cNvCxnSpPr>
            <a:stCxn id="41" idx="4"/>
          </p:cNvCxnSpPr>
          <p:nvPr/>
        </p:nvCxnSpPr>
        <p:spPr>
          <a:xfrm>
            <a:off x="7200900" y="50993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010400" y="51755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44" name="Straight Connector 43"/>
          <p:cNvCxnSpPr>
            <a:stCxn id="43" idx="2"/>
          </p:cNvCxnSpPr>
          <p:nvPr/>
        </p:nvCxnSpPr>
        <p:spPr>
          <a:xfrm>
            <a:off x="7200900" y="5404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7535863" y="47945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46" name="Straight Connector 45"/>
          <p:cNvCxnSpPr>
            <a:stCxn id="45" idx="4"/>
          </p:cNvCxnSpPr>
          <p:nvPr/>
        </p:nvCxnSpPr>
        <p:spPr>
          <a:xfrm>
            <a:off x="7688263" y="50993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497763" y="51755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48" name="Straight Connector 47"/>
          <p:cNvCxnSpPr>
            <a:stCxn id="47" idx="2"/>
          </p:cNvCxnSpPr>
          <p:nvPr/>
        </p:nvCxnSpPr>
        <p:spPr>
          <a:xfrm>
            <a:off x="7688263" y="5404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001000" y="47945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50" name="Straight Connector 49"/>
          <p:cNvCxnSpPr>
            <a:stCxn id="49" idx="4"/>
          </p:cNvCxnSpPr>
          <p:nvPr/>
        </p:nvCxnSpPr>
        <p:spPr>
          <a:xfrm>
            <a:off x="8153400" y="50993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962900" y="51755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52" name="Straight Connector 51"/>
          <p:cNvCxnSpPr>
            <a:stCxn id="51" idx="2"/>
          </p:cNvCxnSpPr>
          <p:nvPr/>
        </p:nvCxnSpPr>
        <p:spPr>
          <a:xfrm>
            <a:off x="8153400" y="5404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6" name="Rounded Rectangle 25605"/>
          <p:cNvSpPr/>
          <p:nvPr/>
        </p:nvSpPr>
        <p:spPr>
          <a:xfrm>
            <a:off x="6553200" y="5556514"/>
            <a:ext cx="1752600" cy="2476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Interconnect</a:t>
            </a:r>
          </a:p>
        </p:txBody>
      </p:sp>
      <p:cxnSp>
        <p:nvCxnSpPr>
          <p:cNvPr id="25608" name="Straight Connector 25607"/>
          <p:cNvCxnSpPr/>
          <p:nvPr/>
        </p:nvCxnSpPr>
        <p:spPr>
          <a:xfrm>
            <a:off x="7010400" y="5785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0" name="Straight Connector 25609"/>
          <p:cNvCxnSpPr/>
          <p:nvPr/>
        </p:nvCxnSpPr>
        <p:spPr>
          <a:xfrm>
            <a:off x="7315200" y="5794639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2" name="Straight Connector 25611"/>
          <p:cNvCxnSpPr/>
          <p:nvPr/>
        </p:nvCxnSpPr>
        <p:spPr>
          <a:xfrm>
            <a:off x="7620000" y="5785114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4" name="Straight Connector 25613"/>
          <p:cNvCxnSpPr/>
          <p:nvPr/>
        </p:nvCxnSpPr>
        <p:spPr>
          <a:xfrm>
            <a:off x="7878763" y="5804164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9" name="TextBox 25614"/>
          <p:cNvSpPr txBox="1">
            <a:spLocks noChangeArrowheads="1"/>
          </p:cNvSpPr>
          <p:nvPr/>
        </p:nvSpPr>
        <p:spPr bwMode="auto">
          <a:xfrm>
            <a:off x="3132139" y="6288352"/>
            <a:ext cx="18129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A single Processor Chip</a:t>
            </a:r>
          </a:p>
        </p:txBody>
      </p:sp>
      <p:sp>
        <p:nvSpPr>
          <p:cNvPr id="9250" name="TextBox 83"/>
          <p:cNvSpPr txBox="1">
            <a:spLocks noChangeArrowheads="1"/>
          </p:cNvSpPr>
          <p:nvPr/>
        </p:nvSpPr>
        <p:spPr bwMode="auto">
          <a:xfrm>
            <a:off x="7046914" y="6550289"/>
            <a:ext cx="6635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A CMP</a:t>
            </a:r>
          </a:p>
        </p:txBody>
      </p:sp>
      <p:sp>
        <p:nvSpPr>
          <p:cNvPr id="2" name="Chevron 1"/>
          <p:cNvSpPr/>
          <p:nvPr/>
        </p:nvSpPr>
        <p:spPr>
          <a:xfrm>
            <a:off x="5105400" y="5137414"/>
            <a:ext cx="381000" cy="78105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>
                <a:solidFill>
                  <a:srgbClr val="0070C0"/>
                </a:solidFill>
              </a:rPr>
              <a:t>Caveat</a:t>
            </a:r>
            <a:r>
              <a:rPr lang="en-US" dirty="0"/>
              <a:t>: Individual computers can still suffer from </a:t>
            </a:r>
            <a:r>
              <a:rPr lang="en-US" i="1" dirty="0"/>
              <a:t>limited resources </a:t>
            </a:r>
            <a:r>
              <a:rPr lang="en-US" dirty="0"/>
              <a:t>with respect to the scale of today’s problems</a:t>
            </a:r>
          </a:p>
          <a:p>
            <a:pPr marL="400050" lvl="1" indent="0" algn="just"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sz="1600" dirty="0">
              <a:solidFill>
                <a:srgbClr val="7F7F7F"/>
              </a:solidFill>
            </a:endParaRPr>
          </a:p>
          <a:p>
            <a:pPr marL="857250" lvl="1" indent="-457200" algn="just">
              <a:buFontTx/>
              <a:buAutoNum type="arabicPeriod" startAt="2"/>
              <a:defRPr/>
            </a:pPr>
            <a:r>
              <a:rPr lang="en-US" sz="2800" dirty="0"/>
              <a:t>Processors:</a:t>
            </a:r>
            <a:endParaRPr lang="en-US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Moore’s law still holds</a:t>
            </a:r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endParaRPr lang="en-US" sz="2600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Chip Multiprocessors (CMPs) are now available</a:t>
            </a:r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7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>
                <a:solidFill>
                  <a:srgbClr val="0070C0"/>
                </a:solidFill>
              </a:rPr>
              <a:t>Caveat</a:t>
            </a:r>
            <a:r>
              <a:rPr lang="en-US" dirty="0"/>
              <a:t>: Individual computers can still suffer from </a:t>
            </a:r>
            <a:r>
              <a:rPr lang="en-US" i="1" dirty="0"/>
              <a:t>limited resources </a:t>
            </a:r>
            <a:r>
              <a:rPr lang="en-US" dirty="0"/>
              <a:t>with respect to the scale of today’s problems</a:t>
            </a:r>
          </a:p>
          <a:p>
            <a:pPr marL="400050" lvl="1" indent="0" algn="just"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sz="1600" dirty="0">
              <a:solidFill>
                <a:srgbClr val="7F7F7F"/>
              </a:solidFill>
            </a:endParaRPr>
          </a:p>
          <a:p>
            <a:pPr marL="857250" lvl="1" indent="-457200" algn="just">
              <a:buFontTx/>
              <a:buAutoNum type="arabicPeriod" startAt="2"/>
              <a:defRPr/>
            </a:pPr>
            <a:r>
              <a:rPr lang="en-US" sz="2800" dirty="0"/>
              <a:t>Processors:</a:t>
            </a:r>
            <a:endParaRPr lang="en-US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But up until a few years ago, CPU speed grew at the rate of 55% annually, while the memory speed grew at the rate of only 7%</a:t>
            </a:r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86264" y="4656259"/>
            <a:ext cx="609600" cy="3048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</a:t>
            </a:r>
          </a:p>
        </p:txBody>
      </p:sp>
      <p:sp>
        <p:nvSpPr>
          <p:cNvPr id="38" name="Oval 37"/>
          <p:cNvSpPr/>
          <p:nvPr/>
        </p:nvSpPr>
        <p:spPr>
          <a:xfrm>
            <a:off x="7343414" y="4964234"/>
            <a:ext cx="152400" cy="152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05352" y="4964234"/>
            <a:ext cx="152400" cy="152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895864" y="4795960"/>
            <a:ext cx="152400" cy="15557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162064" y="5416671"/>
            <a:ext cx="609600" cy="3048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</a:t>
            </a:r>
          </a:p>
        </p:txBody>
      </p:sp>
      <p:sp>
        <p:nvSpPr>
          <p:cNvPr id="54" name="Oval 53"/>
          <p:cNvSpPr/>
          <p:nvPr/>
        </p:nvSpPr>
        <p:spPr>
          <a:xfrm>
            <a:off x="4219214" y="5724646"/>
            <a:ext cx="152400" cy="152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481152" y="5724646"/>
            <a:ext cx="152400" cy="152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71664" y="5556372"/>
            <a:ext cx="152400" cy="15557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3857264" y="5191246"/>
            <a:ext cx="4572000" cy="0"/>
          </a:xfrm>
          <a:prstGeom prst="line">
            <a:avLst/>
          </a:prstGeom>
          <a:ln w="9842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857264" y="5953246"/>
            <a:ext cx="4572000" cy="0"/>
          </a:xfrm>
          <a:prstGeom prst="line">
            <a:avLst/>
          </a:prstGeom>
          <a:ln w="9842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038364" y="5634159"/>
            <a:ext cx="238125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924065" y="5273797"/>
            <a:ext cx="2581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Processor-Memory speed gap</a:t>
            </a:r>
          </a:p>
        </p:txBody>
      </p:sp>
    </p:spTree>
    <p:extLst>
      <p:ext uri="{BB962C8B-B14F-4D97-AF65-F5344CB8AC3E}">
        <p14:creationId xmlns:p14="http://schemas.microsoft.com/office/powerpoint/2010/main" val="42526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53" grpId="0" animBg="1"/>
      <p:bldP spid="54" grpId="0" animBg="1"/>
      <p:bldP spid="55" grpId="0" animBg="1"/>
      <p:bldP spid="56" grpId="0" animBg="1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>
                <a:solidFill>
                  <a:srgbClr val="0070C0"/>
                </a:solidFill>
              </a:rPr>
              <a:t>Caveat</a:t>
            </a:r>
            <a:r>
              <a:rPr lang="en-US" dirty="0"/>
              <a:t>: Individual computers can still suffer from </a:t>
            </a:r>
            <a:r>
              <a:rPr lang="en-US" i="1" dirty="0"/>
              <a:t>limited resources </a:t>
            </a:r>
            <a:r>
              <a:rPr lang="en-US" dirty="0"/>
              <a:t>with respect to the scale of today’s problems</a:t>
            </a:r>
          </a:p>
          <a:p>
            <a:pPr marL="400050" lvl="1" indent="0" algn="just"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sz="1600" dirty="0">
              <a:solidFill>
                <a:srgbClr val="7F7F7F"/>
              </a:solidFill>
            </a:endParaRPr>
          </a:p>
          <a:p>
            <a:pPr marL="857250" lvl="1" indent="-457200" algn="just">
              <a:buFontTx/>
              <a:buAutoNum type="arabicPeriod" startAt="2"/>
              <a:defRPr/>
            </a:pPr>
            <a:r>
              <a:rPr lang="en-US" sz="2800" dirty="0"/>
              <a:t>Processors:</a:t>
            </a:r>
            <a:endParaRPr lang="en-US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But up until a few years ago, CPU speed grew at the rate of 55% annually, while the memory speed grew at the rate of only 7%</a:t>
            </a:r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endParaRPr lang="en-US" sz="2600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Even if 100s or 1000s of cores are placed on a CMP, it is a challenge to deliver input data to these cores fast enough for processing</a:t>
            </a:r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endParaRPr lang="en-US" sz="2600" dirty="0"/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1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257800" y="4759453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53100" y="4759453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240463" y="4759453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705600" y="4759453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n 25"/>
          <p:cNvSpPr/>
          <p:nvPr/>
        </p:nvSpPr>
        <p:spPr>
          <a:xfrm>
            <a:off x="5067300" y="5064253"/>
            <a:ext cx="1828800" cy="914400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28925" y="2549653"/>
            <a:ext cx="990600" cy="1265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981325" y="274015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362325" y="273539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981325" y="294652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362325" y="2941766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994025" y="314655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375025" y="314179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994025" y="334657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375025" y="3341816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992438" y="3513266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373438" y="351009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994025" y="3697416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375025" y="369265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6" name="TextBox 35"/>
          <p:cNvSpPr txBox="1">
            <a:spLocks noChangeArrowheads="1"/>
          </p:cNvSpPr>
          <p:nvPr/>
        </p:nvSpPr>
        <p:spPr bwMode="auto">
          <a:xfrm>
            <a:off x="2865438" y="3876804"/>
            <a:ext cx="919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/>
              <a:t>A Data Set</a:t>
            </a:r>
          </a:p>
          <a:p>
            <a:pPr algn="ctr" eaLnBrk="1" hangingPunct="1"/>
            <a:r>
              <a:rPr lang="en-US" sz="1200"/>
              <a:t>of 4 TBs</a:t>
            </a:r>
          </a:p>
        </p:txBody>
      </p:sp>
      <p:sp>
        <p:nvSpPr>
          <p:cNvPr id="40" name="Curved Down Arrow 39"/>
          <p:cNvSpPr/>
          <p:nvPr/>
        </p:nvSpPr>
        <p:spPr>
          <a:xfrm>
            <a:off x="3362326" y="1787653"/>
            <a:ext cx="2809875" cy="685800"/>
          </a:xfrm>
          <a:prstGeom prst="curvedDownArrow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288" name="TextBox 25599"/>
          <p:cNvSpPr txBox="1">
            <a:spLocks noChangeArrowheads="1"/>
          </p:cNvSpPr>
          <p:nvPr/>
        </p:nvSpPr>
        <p:spPr bwMode="auto">
          <a:xfrm>
            <a:off x="6934201" y="4780092"/>
            <a:ext cx="2671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4 100MB/S IO Channels</a:t>
            </a:r>
          </a:p>
        </p:txBody>
      </p:sp>
      <p:sp>
        <p:nvSpPr>
          <p:cNvPr id="25601" name="Vertical Scroll 25600"/>
          <p:cNvSpPr/>
          <p:nvPr/>
        </p:nvSpPr>
        <p:spPr>
          <a:xfrm>
            <a:off x="8458200" y="2397254"/>
            <a:ext cx="1600200" cy="1616075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10000 seconds (or 3 hours) to load data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86350" y="4378453"/>
            <a:ext cx="1790700" cy="381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Memory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>
            <a:off x="5981700" y="4013329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648200" y="2473453"/>
            <a:ext cx="2743200" cy="17526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105400" y="2625853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56" name="Straight Connector 55"/>
          <p:cNvCxnSpPr>
            <a:stCxn id="55" idx="4"/>
          </p:cNvCxnSpPr>
          <p:nvPr/>
        </p:nvCxnSpPr>
        <p:spPr>
          <a:xfrm>
            <a:off x="5257800" y="293065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067300" y="3006853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58" name="Straight Connector 57"/>
          <p:cNvCxnSpPr>
            <a:stCxn id="57" idx="2"/>
          </p:cNvCxnSpPr>
          <p:nvPr/>
        </p:nvCxnSpPr>
        <p:spPr>
          <a:xfrm>
            <a:off x="5257800" y="3235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5105400" y="3768854"/>
            <a:ext cx="1752600" cy="244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 Cache</a:t>
            </a:r>
          </a:p>
        </p:txBody>
      </p:sp>
      <p:sp>
        <p:nvSpPr>
          <p:cNvPr id="86" name="Oval 85"/>
          <p:cNvSpPr/>
          <p:nvPr/>
        </p:nvSpPr>
        <p:spPr>
          <a:xfrm>
            <a:off x="5600700" y="2625853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98" name="Straight Connector 97"/>
          <p:cNvCxnSpPr>
            <a:stCxn id="86" idx="4"/>
          </p:cNvCxnSpPr>
          <p:nvPr/>
        </p:nvCxnSpPr>
        <p:spPr>
          <a:xfrm>
            <a:off x="5753100" y="293065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5562600" y="3006853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100" name="Straight Connector 99"/>
          <p:cNvCxnSpPr>
            <a:stCxn id="99" idx="2"/>
          </p:cNvCxnSpPr>
          <p:nvPr/>
        </p:nvCxnSpPr>
        <p:spPr>
          <a:xfrm>
            <a:off x="5753100" y="3235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8063" y="2625853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102" name="Straight Connector 101"/>
          <p:cNvCxnSpPr>
            <a:stCxn id="101" idx="4"/>
          </p:cNvCxnSpPr>
          <p:nvPr/>
        </p:nvCxnSpPr>
        <p:spPr>
          <a:xfrm>
            <a:off x="6240463" y="293065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6049963" y="3006853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104" name="Straight Connector 103"/>
          <p:cNvCxnSpPr>
            <a:stCxn id="103" idx="2"/>
          </p:cNvCxnSpPr>
          <p:nvPr/>
        </p:nvCxnSpPr>
        <p:spPr>
          <a:xfrm>
            <a:off x="6240463" y="3235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6553200" y="2625853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106" name="Straight Connector 105"/>
          <p:cNvCxnSpPr>
            <a:stCxn id="105" idx="4"/>
          </p:cNvCxnSpPr>
          <p:nvPr/>
        </p:nvCxnSpPr>
        <p:spPr>
          <a:xfrm>
            <a:off x="6705600" y="293065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6515100" y="3006853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108" name="Straight Connector 107"/>
          <p:cNvCxnSpPr>
            <a:stCxn id="107" idx="2"/>
          </p:cNvCxnSpPr>
          <p:nvPr/>
        </p:nvCxnSpPr>
        <p:spPr>
          <a:xfrm>
            <a:off x="6705600" y="3235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>
            <a:off x="5105400" y="3387853"/>
            <a:ext cx="1752600" cy="2476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Interconnect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5562600" y="3616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867400" y="3625978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172200" y="3616453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430963" y="3635503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9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60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81" y="228600"/>
            <a:ext cx="10347767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Store and Process Data at Scale?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system can be scaled:</a:t>
            </a:r>
          </a:p>
          <a:p>
            <a:pPr lvl="1"/>
            <a:r>
              <a:rPr lang="en-US" sz="2800" dirty="0"/>
              <a:t>Either </a:t>
            </a:r>
            <a:r>
              <a:rPr lang="en-US" sz="2800" i="1" dirty="0">
                <a:solidFill>
                  <a:srgbClr val="0070C0"/>
                </a:solidFill>
              </a:rPr>
              <a:t>vertically</a:t>
            </a:r>
            <a:r>
              <a:rPr lang="en-US" sz="2800" dirty="0"/>
              <a:t> (or </a:t>
            </a:r>
            <a:r>
              <a:rPr lang="en-US" sz="2800" dirty="0">
                <a:solidFill>
                  <a:srgbClr val="0070C0"/>
                </a:solidFill>
              </a:rPr>
              <a:t>up</a:t>
            </a:r>
            <a:r>
              <a:rPr lang="en-US" sz="2800" dirty="0"/>
              <a:t>)</a:t>
            </a:r>
          </a:p>
          <a:p>
            <a:pPr lvl="2"/>
            <a:r>
              <a:rPr lang="en-US" sz="2800" dirty="0"/>
              <a:t>Can be achieved by hardware upgrades (e.g., faster CPU, more memory, and/or larger disk)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err="1"/>
              <a:t>And/Or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0070C0"/>
                </a:solidFill>
              </a:rPr>
              <a:t>horizontally</a:t>
            </a:r>
            <a:r>
              <a:rPr lang="en-US" sz="2800" dirty="0"/>
              <a:t> (or </a:t>
            </a:r>
            <a:r>
              <a:rPr lang="en-US" sz="2800" i="1" dirty="0">
                <a:solidFill>
                  <a:srgbClr val="0070C0"/>
                </a:solidFill>
              </a:rPr>
              <a:t>out</a:t>
            </a:r>
            <a:r>
              <a:rPr lang="en-US" sz="2800" dirty="0"/>
              <a:t>)</a:t>
            </a:r>
          </a:p>
          <a:p>
            <a:pPr lvl="2"/>
            <a:r>
              <a:rPr lang="en-US" sz="2800" dirty="0"/>
              <a:t>Can be achieved by adding more machines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25625"/>
            <a:ext cx="11021704" cy="2227760"/>
          </a:xfrm>
          <a:prstGeom prst="rect">
            <a:avLst/>
          </a:prstGeom>
          <a:solidFill>
            <a:srgbClr val="0070C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4093427"/>
            <a:ext cx="11021704" cy="1338382"/>
          </a:xfrm>
          <a:prstGeom prst="rect">
            <a:avLst/>
          </a:prstGeom>
          <a:solidFill>
            <a:srgbClr val="0070C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2248" y="404574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775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Horizontal Scaling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81200" y="2925764"/>
            <a:ext cx="990600" cy="1265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33600" y="31162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514600" y="311308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133600" y="332263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514600" y="3317875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146300" y="35226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27300" y="35179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146300" y="372268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527300" y="3717925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144713" y="38909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525713" y="38862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146300" y="4073525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527300" y="40687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1" name="Vertical Scroll 25600"/>
          <p:cNvSpPr/>
          <p:nvPr/>
        </p:nvSpPr>
        <p:spPr>
          <a:xfrm>
            <a:off x="9078913" y="2546351"/>
            <a:ext cx="1600200" cy="1616075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Only 3 minutes to load data</a:t>
            </a:r>
          </a:p>
        </p:txBody>
      </p:sp>
      <p:sp>
        <p:nvSpPr>
          <p:cNvPr id="3" name="Chevron 2"/>
          <p:cNvSpPr/>
          <p:nvPr/>
        </p:nvSpPr>
        <p:spPr>
          <a:xfrm>
            <a:off x="3124200" y="2324100"/>
            <a:ext cx="304800" cy="24765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81400" y="2286000"/>
            <a:ext cx="990600" cy="19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>
            <a:off x="3733800" y="238125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114800" y="238125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581400" y="2552700"/>
            <a:ext cx="990600" cy="19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3733800" y="264795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114800" y="264795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619500" y="4705350"/>
            <a:ext cx="990600" cy="19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3771900" y="48006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152900" y="48006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76700" y="2895600"/>
            <a:ext cx="0" cy="175260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n 9"/>
          <p:cNvSpPr/>
          <p:nvPr/>
        </p:nvSpPr>
        <p:spPr>
          <a:xfrm>
            <a:off x="5486400" y="4572000"/>
            <a:ext cx="1219200" cy="381000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905500" y="4395788"/>
            <a:ext cx="0" cy="25241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324600" y="4400551"/>
            <a:ext cx="0" cy="25241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n 114"/>
          <p:cNvSpPr/>
          <p:nvPr/>
        </p:nvSpPr>
        <p:spPr>
          <a:xfrm>
            <a:off x="7696200" y="4552950"/>
            <a:ext cx="1219200" cy="381000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8115300" y="4376738"/>
            <a:ext cx="0" cy="25241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8534400" y="4381501"/>
            <a:ext cx="0" cy="25241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81800" y="3409950"/>
            <a:ext cx="838200" cy="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Down Arrow 15"/>
          <p:cNvSpPr/>
          <p:nvPr/>
        </p:nvSpPr>
        <p:spPr>
          <a:xfrm>
            <a:off x="4419600" y="1817689"/>
            <a:ext cx="1524000" cy="452437"/>
          </a:xfrm>
          <a:prstGeom prst="curvedDownArrow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Up Arrow 17"/>
          <p:cNvSpPr/>
          <p:nvPr/>
        </p:nvSpPr>
        <p:spPr>
          <a:xfrm>
            <a:off x="4229100" y="4953000"/>
            <a:ext cx="4229100" cy="914400"/>
          </a:xfrm>
          <a:prstGeom prst="curvedUpArrow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325" name="TextBox 117"/>
          <p:cNvSpPr txBox="1">
            <a:spLocks noChangeArrowheads="1"/>
          </p:cNvSpPr>
          <p:nvPr/>
        </p:nvSpPr>
        <p:spPr bwMode="auto">
          <a:xfrm>
            <a:off x="1773239" y="4271963"/>
            <a:ext cx="1406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/>
              <a:t>A Data Set (data) </a:t>
            </a:r>
          </a:p>
          <a:p>
            <a:pPr algn="ctr" eaLnBrk="1" hangingPunct="1"/>
            <a:r>
              <a:rPr lang="en-US" sz="1200"/>
              <a:t>of 4 TBs</a:t>
            </a:r>
          </a:p>
        </p:txBody>
      </p:sp>
      <p:sp>
        <p:nvSpPr>
          <p:cNvPr id="12326" name="TextBox 1"/>
          <p:cNvSpPr txBox="1">
            <a:spLocks noChangeArrowheads="1"/>
          </p:cNvSpPr>
          <p:nvPr/>
        </p:nvSpPr>
        <p:spPr bwMode="auto">
          <a:xfrm>
            <a:off x="4195764" y="2971801"/>
            <a:ext cx="623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Splits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486400" y="4025900"/>
            <a:ext cx="1219200" cy="381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Memory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486400" y="2654300"/>
            <a:ext cx="1219200" cy="12954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943600" y="2806700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69" name="Straight Connector 68"/>
          <p:cNvCxnSpPr>
            <a:stCxn id="68" idx="4"/>
          </p:cNvCxnSpPr>
          <p:nvPr/>
        </p:nvCxnSpPr>
        <p:spPr>
          <a:xfrm>
            <a:off x="6096000" y="3111500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905500" y="3187700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71" name="Straight Connector 70"/>
          <p:cNvCxnSpPr>
            <a:stCxn id="70" idx="2"/>
          </p:cNvCxnSpPr>
          <p:nvPr/>
        </p:nvCxnSpPr>
        <p:spPr>
          <a:xfrm>
            <a:off x="6096000" y="3416300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753100" y="3568700"/>
            <a:ext cx="6858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</a:t>
            </a:r>
          </a:p>
        </p:txBody>
      </p:sp>
      <p:cxnSp>
        <p:nvCxnSpPr>
          <p:cNvPr id="73" name="Straight Connector 72"/>
          <p:cNvCxnSpPr>
            <a:stCxn id="65" idx="0"/>
            <a:endCxn id="72" idx="2"/>
          </p:cNvCxnSpPr>
          <p:nvPr/>
        </p:nvCxnSpPr>
        <p:spPr>
          <a:xfrm flipV="1">
            <a:off x="6096000" y="37973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696200" y="4019550"/>
            <a:ext cx="1219200" cy="381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Memory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696200" y="2647950"/>
            <a:ext cx="1219200" cy="12954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153400" y="2800350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78" name="Straight Connector 77"/>
          <p:cNvCxnSpPr>
            <a:stCxn id="77" idx="4"/>
          </p:cNvCxnSpPr>
          <p:nvPr/>
        </p:nvCxnSpPr>
        <p:spPr>
          <a:xfrm>
            <a:off x="8305800" y="3105150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115300" y="3181350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80" name="Straight Connector 79"/>
          <p:cNvCxnSpPr>
            <a:stCxn id="79" idx="2"/>
          </p:cNvCxnSpPr>
          <p:nvPr/>
        </p:nvCxnSpPr>
        <p:spPr>
          <a:xfrm>
            <a:off x="8305800" y="3409950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962900" y="3562350"/>
            <a:ext cx="6858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</a:t>
            </a:r>
          </a:p>
        </p:txBody>
      </p:sp>
      <p:cxnSp>
        <p:nvCxnSpPr>
          <p:cNvPr id="82" name="Straight Connector 81"/>
          <p:cNvCxnSpPr>
            <a:stCxn id="74" idx="0"/>
            <a:endCxn id="81" idx="2"/>
          </p:cNvCxnSpPr>
          <p:nvPr/>
        </p:nvCxnSpPr>
        <p:spPr>
          <a:xfrm flipV="1">
            <a:off x="8305800" y="379095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43" name="TextBox 4"/>
          <p:cNvSpPr txBox="1">
            <a:spLocks noChangeArrowheads="1"/>
          </p:cNvSpPr>
          <p:nvPr/>
        </p:nvSpPr>
        <p:spPr bwMode="auto">
          <a:xfrm>
            <a:off x="6765925" y="2917826"/>
            <a:ext cx="839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/>
              <a:t>100 </a:t>
            </a:r>
          </a:p>
          <a:p>
            <a:pPr algn="ctr" eaLnBrk="1" hangingPunct="1"/>
            <a:r>
              <a:rPr lang="en-US" sz="1200"/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711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/>
              <a:t>But, this necessitates:</a:t>
            </a:r>
          </a:p>
          <a:p>
            <a:pPr lvl="1" algn="just">
              <a:defRPr/>
            </a:pPr>
            <a:r>
              <a:rPr lang="en-US" dirty="0"/>
              <a:t>A way to express the problem in terms of parallel processes and execute them on different machines (</a:t>
            </a:r>
            <a:r>
              <a:rPr lang="en-US" i="1" dirty="0">
                <a:solidFill>
                  <a:srgbClr val="0070C0"/>
                </a:solidFill>
              </a:rPr>
              <a:t>Programming and Concurrency Models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organize processes (</a:t>
            </a:r>
            <a:r>
              <a:rPr lang="en-US" i="1" dirty="0">
                <a:solidFill>
                  <a:srgbClr val="0070C0"/>
                </a:solidFill>
              </a:rPr>
              <a:t>Architectures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for distributed processes to exchange information (</a:t>
            </a:r>
            <a:r>
              <a:rPr lang="en-US" i="1" dirty="0">
                <a:solidFill>
                  <a:srgbClr val="0070C0"/>
                </a:solidFill>
              </a:rPr>
              <a:t>Communication Paradigms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locate and share resources (</a:t>
            </a:r>
            <a:r>
              <a:rPr lang="en-US" i="1" dirty="0">
                <a:solidFill>
                  <a:srgbClr val="0070C0"/>
                </a:solidFill>
              </a:rPr>
              <a:t>Naming Protocols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sz="2200" dirty="0"/>
          </a:p>
          <a:p>
            <a:pPr lvl="1" algn="just">
              <a:defRPr/>
            </a:pPr>
            <a:endParaRPr lang="en-US" sz="2200" dirty="0"/>
          </a:p>
          <a:p>
            <a:pPr lvl="1" algn="just">
              <a:defRPr/>
            </a:pPr>
            <a:endParaRPr lang="en-US" sz="2200" dirty="0"/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8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643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/>
              <a:t>But, this necessitates:</a:t>
            </a:r>
          </a:p>
          <a:p>
            <a:pPr lvl="1" algn="just">
              <a:defRPr/>
            </a:pPr>
            <a:r>
              <a:rPr lang="en-US" dirty="0"/>
              <a:t>A way for distributed processes to cooperate, synchronize with one another, and agree on shared values (</a:t>
            </a:r>
            <a:r>
              <a:rPr lang="en-US" i="1" dirty="0">
                <a:solidFill>
                  <a:srgbClr val="0070C0"/>
                </a:solidFill>
              </a:rPr>
              <a:t>Synchronization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reduce latency, enhance reliability, and improve performance (</a:t>
            </a:r>
            <a:r>
              <a:rPr lang="en-US" i="1" dirty="0">
                <a:solidFill>
                  <a:srgbClr val="0070C0"/>
                </a:solidFill>
              </a:rPr>
              <a:t>Caching, Replication, and Consistency</a:t>
            </a:r>
            <a:r>
              <a:rPr lang="en-US" dirty="0"/>
              <a:t>)</a:t>
            </a:r>
          </a:p>
          <a:p>
            <a:pPr marL="457200" lvl="1" indent="0" algn="just">
              <a:buNone/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enhance load scalability, reduce diversity across heterogeneous systems, and provide a high degree of portability and flexibility (</a:t>
            </a:r>
            <a:r>
              <a:rPr lang="en-US" i="1" dirty="0">
                <a:solidFill>
                  <a:srgbClr val="0070C0"/>
                </a:solidFill>
              </a:rPr>
              <a:t>Virtualization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recover from partial failures (</a:t>
            </a:r>
            <a:r>
              <a:rPr lang="en-US" i="1" dirty="0">
                <a:solidFill>
                  <a:srgbClr val="0070C0"/>
                </a:solidFill>
              </a:rPr>
              <a:t>Fault Tolerance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sz="2200" dirty="0"/>
          </a:p>
          <a:p>
            <a:pPr lvl="1" algn="just">
              <a:defRPr/>
            </a:pPr>
            <a:endParaRPr lang="en-US" sz="2200" dirty="0"/>
          </a:p>
          <a:p>
            <a:pPr lvl="1" algn="just">
              <a:defRPr/>
            </a:pPr>
            <a:endParaRPr lang="en-US" sz="2200" dirty="0"/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So, What is a Distributed System?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i="1" dirty="0"/>
          </a:p>
          <a:p>
            <a:pPr marL="0" indent="0" algn="just">
              <a:buNone/>
            </a:pPr>
            <a:endParaRPr lang="en-US" sz="1800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2" name="Bevel 1"/>
          <p:cNvSpPr/>
          <p:nvPr/>
        </p:nvSpPr>
        <p:spPr>
          <a:xfrm>
            <a:off x="3886200" y="1828800"/>
            <a:ext cx="4572000" cy="762000"/>
          </a:xfrm>
          <a:prstGeom prst="bevel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A distributed system is:</a:t>
            </a:r>
          </a:p>
        </p:txBody>
      </p:sp>
      <p:sp>
        <p:nvSpPr>
          <p:cNvPr id="6" name="Freeform 5"/>
          <p:cNvSpPr/>
          <p:nvPr/>
        </p:nvSpPr>
        <p:spPr>
          <a:xfrm>
            <a:off x="2008496" y="2731376"/>
            <a:ext cx="4161430" cy="4050424"/>
          </a:xfrm>
          <a:custGeom>
            <a:avLst/>
            <a:gdLst>
              <a:gd name="connsiteX0" fmla="*/ 0 w 2800945"/>
              <a:gd name="connsiteY0" fmla="*/ 1820614 h 2800945"/>
              <a:gd name="connsiteX1" fmla="*/ 700236 w 2800945"/>
              <a:gd name="connsiteY1" fmla="*/ 1820614 h 2800945"/>
              <a:gd name="connsiteX2" fmla="*/ 700236 w 2800945"/>
              <a:gd name="connsiteY2" fmla="*/ 0 h 2800945"/>
              <a:gd name="connsiteX3" fmla="*/ 2100709 w 2800945"/>
              <a:gd name="connsiteY3" fmla="*/ 0 h 2800945"/>
              <a:gd name="connsiteX4" fmla="*/ 2100709 w 2800945"/>
              <a:gd name="connsiteY4" fmla="*/ 1820614 h 2800945"/>
              <a:gd name="connsiteX5" fmla="*/ 2800945 w 2800945"/>
              <a:gd name="connsiteY5" fmla="*/ 1820614 h 2800945"/>
              <a:gd name="connsiteX6" fmla="*/ 1400473 w 2800945"/>
              <a:gd name="connsiteY6" fmla="*/ 2800945 h 2800945"/>
              <a:gd name="connsiteX7" fmla="*/ 0 w 2800945"/>
              <a:gd name="connsiteY7" fmla="*/ 1820614 h 280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0945" h="2800945">
                <a:moveTo>
                  <a:pt x="1820614" y="2800945"/>
                </a:moveTo>
                <a:lnTo>
                  <a:pt x="1820614" y="2100709"/>
                </a:lnTo>
                <a:lnTo>
                  <a:pt x="0" y="2100709"/>
                </a:lnTo>
                <a:lnTo>
                  <a:pt x="0" y="700236"/>
                </a:lnTo>
                <a:lnTo>
                  <a:pt x="1820614" y="700236"/>
                </a:lnTo>
                <a:lnTo>
                  <a:pt x="1820614" y="0"/>
                </a:lnTo>
                <a:lnTo>
                  <a:pt x="2800945" y="1400472"/>
                </a:lnTo>
                <a:lnTo>
                  <a:pt x="1820614" y="2800945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9569" tIns="799803" rIns="589732" bIns="799805" spcCol="1270" anchor="ctr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200" i="1" dirty="0">
                <a:solidFill>
                  <a:schemeClr val="tx1"/>
                </a:solidFill>
              </a:rPr>
              <a:t>A collection of independent computers that appear to its users as a single coherent system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324600" y="2731376"/>
            <a:ext cx="4078690" cy="4050424"/>
          </a:xfrm>
          <a:custGeom>
            <a:avLst/>
            <a:gdLst>
              <a:gd name="connsiteX0" fmla="*/ 0 w 2800945"/>
              <a:gd name="connsiteY0" fmla="*/ 1820614 h 2800945"/>
              <a:gd name="connsiteX1" fmla="*/ 700236 w 2800945"/>
              <a:gd name="connsiteY1" fmla="*/ 1820614 h 2800945"/>
              <a:gd name="connsiteX2" fmla="*/ 700236 w 2800945"/>
              <a:gd name="connsiteY2" fmla="*/ 0 h 2800945"/>
              <a:gd name="connsiteX3" fmla="*/ 2100709 w 2800945"/>
              <a:gd name="connsiteY3" fmla="*/ 0 h 2800945"/>
              <a:gd name="connsiteX4" fmla="*/ 2100709 w 2800945"/>
              <a:gd name="connsiteY4" fmla="*/ 1820614 h 2800945"/>
              <a:gd name="connsiteX5" fmla="*/ 2800945 w 2800945"/>
              <a:gd name="connsiteY5" fmla="*/ 1820614 h 2800945"/>
              <a:gd name="connsiteX6" fmla="*/ 1400473 w 2800945"/>
              <a:gd name="connsiteY6" fmla="*/ 2800945 h 2800945"/>
              <a:gd name="connsiteX7" fmla="*/ 0 w 2800945"/>
              <a:gd name="connsiteY7" fmla="*/ 1820614 h 280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0945" h="2800945">
                <a:moveTo>
                  <a:pt x="980331" y="0"/>
                </a:moveTo>
                <a:lnTo>
                  <a:pt x="980331" y="700236"/>
                </a:lnTo>
                <a:lnTo>
                  <a:pt x="2800945" y="700236"/>
                </a:lnTo>
                <a:lnTo>
                  <a:pt x="2800945" y="2100709"/>
                </a:lnTo>
                <a:lnTo>
                  <a:pt x="980331" y="2100709"/>
                </a:lnTo>
                <a:lnTo>
                  <a:pt x="980331" y="2800945"/>
                </a:lnTo>
                <a:lnTo>
                  <a:pt x="0" y="1400473"/>
                </a:lnTo>
                <a:lnTo>
                  <a:pt x="980331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589734" tIns="799804" rIns="99567" bIns="799804" spcCol="1270" anchor="ctr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200" i="1" dirty="0">
                <a:solidFill>
                  <a:schemeClr val="tx1"/>
                </a:solidFill>
              </a:rPr>
              <a:t>One in which components located at networked computers communicate and coordinate their actions only by passing messages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On the Verge of A Disruptive Century : Breakthroughs</a:t>
            </a:r>
          </a:p>
        </p:txBody>
      </p:sp>
      <p:sp>
        <p:nvSpPr>
          <p:cNvPr id="5" name="Freeform 4"/>
          <p:cNvSpPr/>
          <p:nvPr/>
        </p:nvSpPr>
        <p:spPr>
          <a:xfrm>
            <a:off x="3567044" y="4377372"/>
            <a:ext cx="1868119" cy="1603564"/>
          </a:xfrm>
          <a:custGeom>
            <a:avLst/>
            <a:gdLst>
              <a:gd name="connsiteX0" fmla="*/ 0 w 1868119"/>
              <a:gd name="connsiteY0" fmla="*/ 801782 h 1603564"/>
              <a:gd name="connsiteX1" fmla="*/ 400891 w 1868119"/>
              <a:gd name="connsiteY1" fmla="*/ 0 h 1603564"/>
              <a:gd name="connsiteX2" fmla="*/ 1467228 w 1868119"/>
              <a:gd name="connsiteY2" fmla="*/ 0 h 1603564"/>
              <a:gd name="connsiteX3" fmla="*/ 1868119 w 1868119"/>
              <a:gd name="connsiteY3" fmla="*/ 801782 h 1603564"/>
              <a:gd name="connsiteX4" fmla="*/ 1467228 w 1868119"/>
              <a:gd name="connsiteY4" fmla="*/ 1603564 h 1603564"/>
              <a:gd name="connsiteX5" fmla="*/ 400891 w 1868119"/>
              <a:gd name="connsiteY5" fmla="*/ 1603564 h 1603564"/>
              <a:gd name="connsiteX6" fmla="*/ 0 w 1868119"/>
              <a:gd name="connsiteY6" fmla="*/ 801782 h 160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19" h="1603564">
                <a:moveTo>
                  <a:pt x="0" y="801782"/>
                </a:moveTo>
                <a:lnTo>
                  <a:pt x="400891" y="0"/>
                </a:lnTo>
                <a:lnTo>
                  <a:pt x="1467228" y="0"/>
                </a:lnTo>
                <a:lnTo>
                  <a:pt x="1868119" y="801782"/>
                </a:lnTo>
                <a:lnTo>
                  <a:pt x="1467228" y="1603564"/>
                </a:lnTo>
                <a:lnTo>
                  <a:pt x="400891" y="1603564"/>
                </a:lnTo>
                <a:lnTo>
                  <a:pt x="0" y="801782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07" tIns="267387" rIns="289307" bIns="2673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/>
              <a:t>Gene Sequencing and Biotechnology</a:t>
            </a:r>
          </a:p>
        </p:txBody>
      </p:sp>
      <p:sp>
        <p:nvSpPr>
          <p:cNvPr id="6" name="Hexagon 5"/>
          <p:cNvSpPr/>
          <p:nvPr/>
        </p:nvSpPr>
        <p:spPr>
          <a:xfrm>
            <a:off x="3625474" y="5085973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Hexagon 6"/>
          <p:cNvSpPr/>
          <p:nvPr/>
        </p:nvSpPr>
        <p:spPr>
          <a:xfrm>
            <a:off x="1981201" y="3505704"/>
            <a:ext cx="1868119" cy="1603564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Hexagon 7"/>
          <p:cNvSpPr/>
          <p:nvPr/>
        </p:nvSpPr>
        <p:spPr>
          <a:xfrm>
            <a:off x="3246089" y="4886904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5151242" y="3493421"/>
            <a:ext cx="1868119" cy="1603564"/>
          </a:xfrm>
          <a:custGeom>
            <a:avLst/>
            <a:gdLst>
              <a:gd name="connsiteX0" fmla="*/ 0 w 1868119"/>
              <a:gd name="connsiteY0" fmla="*/ 801782 h 1603564"/>
              <a:gd name="connsiteX1" fmla="*/ 400891 w 1868119"/>
              <a:gd name="connsiteY1" fmla="*/ 0 h 1603564"/>
              <a:gd name="connsiteX2" fmla="*/ 1467228 w 1868119"/>
              <a:gd name="connsiteY2" fmla="*/ 0 h 1603564"/>
              <a:gd name="connsiteX3" fmla="*/ 1868119 w 1868119"/>
              <a:gd name="connsiteY3" fmla="*/ 801782 h 1603564"/>
              <a:gd name="connsiteX4" fmla="*/ 1467228 w 1868119"/>
              <a:gd name="connsiteY4" fmla="*/ 1603564 h 1603564"/>
              <a:gd name="connsiteX5" fmla="*/ 400891 w 1868119"/>
              <a:gd name="connsiteY5" fmla="*/ 1603564 h 1603564"/>
              <a:gd name="connsiteX6" fmla="*/ 0 w 1868119"/>
              <a:gd name="connsiteY6" fmla="*/ 801782 h 160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19" h="1603564">
                <a:moveTo>
                  <a:pt x="0" y="801782"/>
                </a:moveTo>
                <a:lnTo>
                  <a:pt x="400891" y="0"/>
                </a:lnTo>
                <a:lnTo>
                  <a:pt x="1467228" y="0"/>
                </a:lnTo>
                <a:lnTo>
                  <a:pt x="1868119" y="801782"/>
                </a:lnTo>
                <a:lnTo>
                  <a:pt x="1467228" y="1603564"/>
                </a:lnTo>
                <a:lnTo>
                  <a:pt x="400891" y="1603564"/>
                </a:lnTo>
                <a:lnTo>
                  <a:pt x="0" y="801782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07" tIns="267387" rIns="289307" bIns="2673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/>
              <a:t>Smaller, Faster, Cheaper Sensors</a:t>
            </a:r>
          </a:p>
        </p:txBody>
      </p:sp>
      <p:sp>
        <p:nvSpPr>
          <p:cNvPr id="10" name="Hexagon 9"/>
          <p:cNvSpPr/>
          <p:nvPr/>
        </p:nvSpPr>
        <p:spPr>
          <a:xfrm>
            <a:off x="6430944" y="4872927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Hexagon 10"/>
          <p:cNvSpPr/>
          <p:nvPr/>
        </p:nvSpPr>
        <p:spPr>
          <a:xfrm>
            <a:off x="6743670" y="4374831"/>
            <a:ext cx="1868119" cy="1603564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9247" r="9247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Hexagon 11"/>
          <p:cNvSpPr/>
          <p:nvPr/>
        </p:nvSpPr>
        <p:spPr>
          <a:xfrm>
            <a:off x="6786463" y="5093174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3567044" y="2629376"/>
            <a:ext cx="1868119" cy="1603564"/>
          </a:xfrm>
          <a:custGeom>
            <a:avLst/>
            <a:gdLst>
              <a:gd name="connsiteX0" fmla="*/ 0 w 1868119"/>
              <a:gd name="connsiteY0" fmla="*/ 801782 h 1603564"/>
              <a:gd name="connsiteX1" fmla="*/ 400891 w 1868119"/>
              <a:gd name="connsiteY1" fmla="*/ 0 h 1603564"/>
              <a:gd name="connsiteX2" fmla="*/ 1467228 w 1868119"/>
              <a:gd name="connsiteY2" fmla="*/ 0 h 1603564"/>
              <a:gd name="connsiteX3" fmla="*/ 1868119 w 1868119"/>
              <a:gd name="connsiteY3" fmla="*/ 801782 h 1603564"/>
              <a:gd name="connsiteX4" fmla="*/ 1467228 w 1868119"/>
              <a:gd name="connsiteY4" fmla="*/ 1603564 h 1603564"/>
              <a:gd name="connsiteX5" fmla="*/ 400891 w 1868119"/>
              <a:gd name="connsiteY5" fmla="*/ 1603564 h 1603564"/>
              <a:gd name="connsiteX6" fmla="*/ 0 w 1868119"/>
              <a:gd name="connsiteY6" fmla="*/ 801782 h 160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19" h="1603564">
                <a:moveTo>
                  <a:pt x="0" y="801782"/>
                </a:moveTo>
                <a:lnTo>
                  <a:pt x="400891" y="0"/>
                </a:lnTo>
                <a:lnTo>
                  <a:pt x="1467228" y="0"/>
                </a:lnTo>
                <a:lnTo>
                  <a:pt x="1868119" y="801782"/>
                </a:lnTo>
                <a:lnTo>
                  <a:pt x="1467228" y="1603564"/>
                </a:lnTo>
                <a:lnTo>
                  <a:pt x="400891" y="1603564"/>
                </a:lnTo>
                <a:lnTo>
                  <a:pt x="0" y="801782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07" tIns="267387" rIns="289307" bIns="2673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/>
              <a:t>Astronomy</a:t>
            </a:r>
          </a:p>
        </p:txBody>
      </p:sp>
      <p:sp>
        <p:nvSpPr>
          <p:cNvPr id="14" name="Hexagon 13"/>
          <p:cNvSpPr/>
          <p:nvPr/>
        </p:nvSpPr>
        <p:spPr>
          <a:xfrm>
            <a:off x="4838517" y="2662413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Hexagon 14"/>
          <p:cNvSpPr/>
          <p:nvPr/>
        </p:nvSpPr>
        <p:spPr>
          <a:xfrm>
            <a:off x="5151242" y="1745425"/>
            <a:ext cx="1868119" cy="1603564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QA" dirty="0"/>
          </a:p>
        </p:txBody>
      </p:sp>
      <p:sp>
        <p:nvSpPr>
          <p:cNvPr id="16" name="Hexagon 15"/>
          <p:cNvSpPr/>
          <p:nvPr/>
        </p:nvSpPr>
        <p:spPr>
          <a:xfrm>
            <a:off x="5194035" y="2456144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6743670" y="2626835"/>
            <a:ext cx="1868119" cy="1603564"/>
          </a:xfrm>
          <a:custGeom>
            <a:avLst/>
            <a:gdLst>
              <a:gd name="connsiteX0" fmla="*/ 0 w 1868119"/>
              <a:gd name="connsiteY0" fmla="*/ 801782 h 1603564"/>
              <a:gd name="connsiteX1" fmla="*/ 400891 w 1868119"/>
              <a:gd name="connsiteY1" fmla="*/ 0 h 1603564"/>
              <a:gd name="connsiteX2" fmla="*/ 1467228 w 1868119"/>
              <a:gd name="connsiteY2" fmla="*/ 0 h 1603564"/>
              <a:gd name="connsiteX3" fmla="*/ 1868119 w 1868119"/>
              <a:gd name="connsiteY3" fmla="*/ 801782 h 1603564"/>
              <a:gd name="connsiteX4" fmla="*/ 1467228 w 1868119"/>
              <a:gd name="connsiteY4" fmla="*/ 1603564 h 1603564"/>
              <a:gd name="connsiteX5" fmla="*/ 400891 w 1868119"/>
              <a:gd name="connsiteY5" fmla="*/ 1603564 h 1603564"/>
              <a:gd name="connsiteX6" fmla="*/ 0 w 1868119"/>
              <a:gd name="connsiteY6" fmla="*/ 801782 h 160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19" h="1603564">
                <a:moveTo>
                  <a:pt x="0" y="801782"/>
                </a:moveTo>
                <a:lnTo>
                  <a:pt x="400891" y="0"/>
                </a:lnTo>
                <a:lnTo>
                  <a:pt x="1467228" y="0"/>
                </a:lnTo>
                <a:lnTo>
                  <a:pt x="1868119" y="801782"/>
                </a:lnTo>
                <a:lnTo>
                  <a:pt x="1467228" y="1603564"/>
                </a:lnTo>
                <a:lnTo>
                  <a:pt x="400891" y="1603564"/>
                </a:lnTo>
                <a:lnTo>
                  <a:pt x="0" y="801782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07" tIns="267387" rIns="289307" bIns="267387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/>
              <a:t>Ubiquitous Computing </a:t>
            </a:r>
          </a:p>
        </p:txBody>
      </p:sp>
      <p:sp>
        <p:nvSpPr>
          <p:cNvPr id="18" name="Hexagon 17"/>
          <p:cNvSpPr/>
          <p:nvPr/>
        </p:nvSpPr>
        <p:spPr>
          <a:xfrm>
            <a:off x="8350087" y="3334589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Hexagon 18"/>
          <p:cNvSpPr/>
          <p:nvPr/>
        </p:nvSpPr>
        <p:spPr>
          <a:xfrm>
            <a:off x="8342681" y="3508245"/>
            <a:ext cx="1868119" cy="1603564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34" r="734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Hexagon 19"/>
          <p:cNvSpPr/>
          <p:nvPr/>
        </p:nvSpPr>
        <p:spPr>
          <a:xfrm>
            <a:off x="8719596" y="3536623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2</a:t>
            </a:fld>
            <a:endParaRPr lang="en-US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01505D7-2F36-EE2C-F72B-7DF3CBC25BBF}"/>
              </a:ext>
            </a:extLst>
          </p:cNvPr>
          <p:cNvCxnSpPr/>
          <p:nvPr/>
        </p:nvCxnSpPr>
        <p:spPr>
          <a:xfrm rot="10800000" flipV="1">
            <a:off x="6895505" y="2067339"/>
            <a:ext cx="658234" cy="17227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B764C36-5B68-D148-8288-3F910183F196}"/>
              </a:ext>
            </a:extLst>
          </p:cNvPr>
          <p:cNvSpPr txBox="1"/>
          <p:nvPr/>
        </p:nvSpPr>
        <p:spPr>
          <a:xfrm>
            <a:off x="7553739" y="17483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Titillium Web" panose="020F0502020204030204" pitchFamily="34" charset="0"/>
              </a:rPr>
              <a:t>Deepest Infrared Image </a:t>
            </a:r>
            <a:r>
              <a:rPr lang="en-US" b="1" i="0">
                <a:solidFill>
                  <a:srgbClr val="333333"/>
                </a:solidFill>
                <a:effectLst/>
                <a:latin typeface="Titillium Web" panose="020F0502020204030204" pitchFamily="34" charset="0"/>
              </a:rPr>
              <a:t>of Universe</a:t>
            </a:r>
            <a:endParaRPr lang="en-US" b="1" i="0" dirty="0">
              <a:solidFill>
                <a:srgbClr val="333333"/>
              </a:solidFill>
              <a:effectLst/>
              <a:latin typeface="Titillium Web" panose="020F0502020204030204" pitchFamily="34" charset="0"/>
            </a:endParaRPr>
          </a:p>
          <a:p>
            <a:pPr algn="l"/>
            <a:r>
              <a:rPr lang="en-US" b="1" dirty="0">
                <a:solidFill>
                  <a:srgbClr val="333333"/>
                </a:solidFill>
                <a:latin typeface="Titillium Web" panose="020F0502020204030204" pitchFamily="34" charset="0"/>
              </a:rPr>
              <a:t>Delivered by NASA’s JWST</a:t>
            </a:r>
            <a:endParaRPr lang="en-US" b="1" i="0" dirty="0">
              <a:solidFill>
                <a:srgbClr val="333333"/>
              </a:solidFill>
              <a:effectLst/>
              <a:latin typeface="Titillium Web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0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7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Features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Arial" pitchFamily="34" charset="0"/>
              <a:buChar char="•"/>
            </a:pPr>
            <a:r>
              <a:rPr lang="en-US" dirty="0"/>
              <a:t>Distributed Systems imply </a:t>
            </a:r>
            <a:r>
              <a:rPr lang="en-US" i="1" dirty="0"/>
              <a:t>four</a:t>
            </a:r>
            <a:r>
              <a:rPr lang="en-US" dirty="0"/>
              <a:t> main features:</a:t>
            </a:r>
          </a:p>
          <a:p>
            <a:pPr marL="457200" indent="-457200" algn="just">
              <a:buNone/>
            </a:pPr>
            <a:endParaRPr lang="en-US" sz="1800" dirty="0">
              <a:solidFill>
                <a:srgbClr val="7F7F7F"/>
              </a:solidFill>
            </a:endParaRPr>
          </a:p>
          <a:p>
            <a:pPr lvl="1" algn="just" eaLnBrk="1" hangingPunct="1">
              <a:buFontTx/>
              <a:buNone/>
            </a:pP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Block Arc 4"/>
          <p:cNvSpPr/>
          <p:nvPr/>
        </p:nvSpPr>
        <p:spPr>
          <a:xfrm>
            <a:off x="-2079735" y="1479993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2974728" y="2496841"/>
            <a:ext cx="6190284" cy="625205"/>
          </a:xfrm>
          <a:custGeom>
            <a:avLst/>
            <a:gdLst>
              <a:gd name="connsiteX0" fmla="*/ 0 w 6190284"/>
              <a:gd name="connsiteY0" fmla="*/ 0 h 625205"/>
              <a:gd name="connsiteX1" fmla="*/ 6190284 w 6190284"/>
              <a:gd name="connsiteY1" fmla="*/ 0 h 625205"/>
              <a:gd name="connsiteX2" fmla="*/ 6190284 w 6190284"/>
              <a:gd name="connsiteY2" fmla="*/ 625205 h 625205"/>
              <a:gd name="connsiteX3" fmla="*/ 0 w 6190284"/>
              <a:gd name="connsiteY3" fmla="*/ 625205 h 625205"/>
              <a:gd name="connsiteX4" fmla="*/ 0 w 6190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284" h="625205">
                <a:moveTo>
                  <a:pt x="0" y="0"/>
                </a:moveTo>
                <a:lnTo>
                  <a:pt x="6190284" y="0"/>
                </a:lnTo>
                <a:lnTo>
                  <a:pt x="6190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76200" rIns="76200" bIns="76200" numCol="1" spcCol="1270" anchor="ctr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Geographical Separation</a:t>
            </a:r>
          </a:p>
        </p:txBody>
      </p:sp>
      <p:sp>
        <p:nvSpPr>
          <p:cNvPr id="7" name="Oval 6"/>
          <p:cNvSpPr/>
          <p:nvPr/>
        </p:nvSpPr>
        <p:spPr>
          <a:xfrm>
            <a:off x="2583976" y="2418690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333173" y="3434812"/>
            <a:ext cx="5831840" cy="625205"/>
          </a:xfrm>
          <a:custGeom>
            <a:avLst/>
            <a:gdLst>
              <a:gd name="connsiteX0" fmla="*/ 0 w 5831840"/>
              <a:gd name="connsiteY0" fmla="*/ 0 h 625205"/>
              <a:gd name="connsiteX1" fmla="*/ 5831840 w 5831840"/>
              <a:gd name="connsiteY1" fmla="*/ 0 h 625205"/>
              <a:gd name="connsiteX2" fmla="*/ 5831840 w 5831840"/>
              <a:gd name="connsiteY2" fmla="*/ 625205 h 625205"/>
              <a:gd name="connsiteX3" fmla="*/ 0 w 5831840"/>
              <a:gd name="connsiteY3" fmla="*/ 625205 h 625205"/>
              <a:gd name="connsiteX4" fmla="*/ 0 w 5831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840" h="625205">
                <a:moveTo>
                  <a:pt x="0" y="0"/>
                </a:moveTo>
                <a:lnTo>
                  <a:pt x="5831840" y="0"/>
                </a:lnTo>
                <a:lnTo>
                  <a:pt x="5831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76200" rIns="76200" bIns="76200" numCol="1" spcCol="1270" anchor="ctr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No Common Physical Clock</a:t>
            </a:r>
          </a:p>
        </p:txBody>
      </p:sp>
      <p:sp>
        <p:nvSpPr>
          <p:cNvPr id="12" name="Oval 11"/>
          <p:cNvSpPr/>
          <p:nvPr/>
        </p:nvSpPr>
        <p:spPr>
          <a:xfrm>
            <a:off x="2942420" y="3356661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3333173" y="4372783"/>
            <a:ext cx="5831840" cy="625205"/>
          </a:xfrm>
          <a:custGeom>
            <a:avLst/>
            <a:gdLst>
              <a:gd name="connsiteX0" fmla="*/ 0 w 5831840"/>
              <a:gd name="connsiteY0" fmla="*/ 0 h 625205"/>
              <a:gd name="connsiteX1" fmla="*/ 5831840 w 5831840"/>
              <a:gd name="connsiteY1" fmla="*/ 0 h 625205"/>
              <a:gd name="connsiteX2" fmla="*/ 5831840 w 5831840"/>
              <a:gd name="connsiteY2" fmla="*/ 625205 h 625205"/>
              <a:gd name="connsiteX3" fmla="*/ 0 w 5831840"/>
              <a:gd name="connsiteY3" fmla="*/ 625205 h 625205"/>
              <a:gd name="connsiteX4" fmla="*/ 0 w 5831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840" h="625205">
                <a:moveTo>
                  <a:pt x="0" y="0"/>
                </a:moveTo>
                <a:lnTo>
                  <a:pt x="5831840" y="0"/>
                </a:lnTo>
                <a:lnTo>
                  <a:pt x="5831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76200" rIns="76200" bIns="76200" numCol="1" spcCol="1270" anchor="ctr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No Common Physical Memory</a:t>
            </a:r>
          </a:p>
        </p:txBody>
      </p:sp>
      <p:sp>
        <p:nvSpPr>
          <p:cNvPr id="14" name="Oval 13"/>
          <p:cNvSpPr/>
          <p:nvPr/>
        </p:nvSpPr>
        <p:spPr>
          <a:xfrm>
            <a:off x="2942420" y="4294633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2974728" y="5310754"/>
            <a:ext cx="6190284" cy="625205"/>
          </a:xfrm>
          <a:custGeom>
            <a:avLst/>
            <a:gdLst>
              <a:gd name="connsiteX0" fmla="*/ 0 w 6190284"/>
              <a:gd name="connsiteY0" fmla="*/ 0 h 625205"/>
              <a:gd name="connsiteX1" fmla="*/ 6190284 w 6190284"/>
              <a:gd name="connsiteY1" fmla="*/ 0 h 625205"/>
              <a:gd name="connsiteX2" fmla="*/ 6190284 w 6190284"/>
              <a:gd name="connsiteY2" fmla="*/ 625205 h 625205"/>
              <a:gd name="connsiteX3" fmla="*/ 0 w 6190284"/>
              <a:gd name="connsiteY3" fmla="*/ 625205 h 625205"/>
              <a:gd name="connsiteX4" fmla="*/ 0 w 6190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284" h="625205">
                <a:moveTo>
                  <a:pt x="0" y="0"/>
                </a:moveTo>
                <a:lnTo>
                  <a:pt x="6190284" y="0"/>
                </a:lnTo>
                <a:lnTo>
                  <a:pt x="6190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76200" rIns="76200" bIns="76200" numCol="1" spcCol="1270" anchor="ctr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Autonomy and Heterogeneity</a:t>
            </a:r>
          </a:p>
        </p:txBody>
      </p:sp>
      <p:sp>
        <p:nvSpPr>
          <p:cNvPr id="16" name="Oval 15"/>
          <p:cNvSpPr/>
          <p:nvPr/>
        </p:nvSpPr>
        <p:spPr>
          <a:xfrm>
            <a:off x="2583976" y="5232604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/>
          <p:cNvSpPr txBox="1"/>
          <p:nvPr/>
        </p:nvSpPr>
        <p:spPr>
          <a:xfrm>
            <a:off x="2788108" y="24892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6442" y="34525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5492" y="44158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200" y="533161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81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5" grpId="0" animBg="1"/>
      <p:bldP spid="3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Parallel vs. Distributed Systems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Arial" pitchFamily="34" charset="0"/>
              <a:buChar char="•"/>
            </a:pPr>
            <a:r>
              <a:rPr lang="en-US" dirty="0"/>
              <a:t>Distributed systems contrast with parallel systems, which entail:</a:t>
            </a:r>
          </a:p>
          <a:p>
            <a:pPr marL="457200" indent="-457200" algn="just">
              <a:buNone/>
            </a:pPr>
            <a:endParaRPr lang="en-US" sz="1800" dirty="0">
              <a:solidFill>
                <a:srgbClr val="7F7F7F"/>
              </a:solidFill>
            </a:endParaRPr>
          </a:p>
          <a:p>
            <a:pPr lvl="1" algn="just" eaLnBrk="1" hangingPunct="1">
              <a:buFontTx/>
              <a:buNone/>
            </a:pP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Block Arc 4"/>
          <p:cNvSpPr/>
          <p:nvPr/>
        </p:nvSpPr>
        <p:spPr>
          <a:xfrm>
            <a:off x="-2079735" y="1860993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2974728" y="2877841"/>
            <a:ext cx="6190284" cy="625205"/>
          </a:xfrm>
          <a:custGeom>
            <a:avLst/>
            <a:gdLst>
              <a:gd name="connsiteX0" fmla="*/ 0 w 6190284"/>
              <a:gd name="connsiteY0" fmla="*/ 0 h 625205"/>
              <a:gd name="connsiteX1" fmla="*/ 6190284 w 6190284"/>
              <a:gd name="connsiteY1" fmla="*/ 0 h 625205"/>
              <a:gd name="connsiteX2" fmla="*/ 6190284 w 6190284"/>
              <a:gd name="connsiteY2" fmla="*/ 625205 h 625205"/>
              <a:gd name="connsiteX3" fmla="*/ 0 w 6190284"/>
              <a:gd name="connsiteY3" fmla="*/ 625205 h 625205"/>
              <a:gd name="connsiteX4" fmla="*/ 0 w 6190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284" h="625205">
                <a:moveTo>
                  <a:pt x="0" y="0"/>
                </a:moveTo>
                <a:lnTo>
                  <a:pt x="6190284" y="0"/>
                </a:lnTo>
                <a:lnTo>
                  <a:pt x="6190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400" dirty="0">
                <a:solidFill>
                  <a:schemeClr val="tx1"/>
                </a:solidFill>
              </a:rPr>
              <a:t>Strong Coupling</a:t>
            </a:r>
          </a:p>
        </p:txBody>
      </p:sp>
      <p:sp>
        <p:nvSpPr>
          <p:cNvPr id="7" name="Oval 6"/>
          <p:cNvSpPr/>
          <p:nvPr/>
        </p:nvSpPr>
        <p:spPr>
          <a:xfrm>
            <a:off x="2583976" y="2799690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333173" y="3815812"/>
            <a:ext cx="5831840" cy="625205"/>
          </a:xfrm>
          <a:custGeom>
            <a:avLst/>
            <a:gdLst>
              <a:gd name="connsiteX0" fmla="*/ 0 w 5831840"/>
              <a:gd name="connsiteY0" fmla="*/ 0 h 625205"/>
              <a:gd name="connsiteX1" fmla="*/ 5831840 w 5831840"/>
              <a:gd name="connsiteY1" fmla="*/ 0 h 625205"/>
              <a:gd name="connsiteX2" fmla="*/ 5831840 w 5831840"/>
              <a:gd name="connsiteY2" fmla="*/ 625205 h 625205"/>
              <a:gd name="connsiteX3" fmla="*/ 0 w 5831840"/>
              <a:gd name="connsiteY3" fmla="*/ 625205 h 625205"/>
              <a:gd name="connsiteX4" fmla="*/ 0 w 5831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840" h="625205">
                <a:moveTo>
                  <a:pt x="0" y="0"/>
                </a:moveTo>
                <a:lnTo>
                  <a:pt x="5831840" y="0"/>
                </a:lnTo>
                <a:lnTo>
                  <a:pt x="5831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400" dirty="0">
                <a:solidFill>
                  <a:schemeClr val="tx1"/>
                </a:solidFill>
              </a:rPr>
              <a:t>A Common Physical Clock</a:t>
            </a:r>
          </a:p>
        </p:txBody>
      </p:sp>
      <p:sp>
        <p:nvSpPr>
          <p:cNvPr id="12" name="Oval 11"/>
          <p:cNvSpPr/>
          <p:nvPr/>
        </p:nvSpPr>
        <p:spPr>
          <a:xfrm>
            <a:off x="2942420" y="3737661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3333173" y="4753783"/>
            <a:ext cx="5831840" cy="625205"/>
          </a:xfrm>
          <a:custGeom>
            <a:avLst/>
            <a:gdLst>
              <a:gd name="connsiteX0" fmla="*/ 0 w 5831840"/>
              <a:gd name="connsiteY0" fmla="*/ 0 h 625205"/>
              <a:gd name="connsiteX1" fmla="*/ 5831840 w 5831840"/>
              <a:gd name="connsiteY1" fmla="*/ 0 h 625205"/>
              <a:gd name="connsiteX2" fmla="*/ 5831840 w 5831840"/>
              <a:gd name="connsiteY2" fmla="*/ 625205 h 625205"/>
              <a:gd name="connsiteX3" fmla="*/ 0 w 5831840"/>
              <a:gd name="connsiteY3" fmla="*/ 625205 h 625205"/>
              <a:gd name="connsiteX4" fmla="*/ 0 w 5831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840" h="625205">
                <a:moveTo>
                  <a:pt x="0" y="0"/>
                </a:moveTo>
                <a:lnTo>
                  <a:pt x="5831840" y="0"/>
                </a:lnTo>
                <a:lnTo>
                  <a:pt x="5831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400" dirty="0">
                <a:solidFill>
                  <a:schemeClr val="tx1"/>
                </a:solidFill>
              </a:rPr>
              <a:t>A Shared Physical Memory</a:t>
            </a:r>
          </a:p>
        </p:txBody>
      </p:sp>
      <p:sp>
        <p:nvSpPr>
          <p:cNvPr id="14" name="Oval 13"/>
          <p:cNvSpPr/>
          <p:nvPr/>
        </p:nvSpPr>
        <p:spPr>
          <a:xfrm>
            <a:off x="2942420" y="4675633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2974728" y="5691754"/>
            <a:ext cx="6190284" cy="625205"/>
          </a:xfrm>
          <a:custGeom>
            <a:avLst/>
            <a:gdLst>
              <a:gd name="connsiteX0" fmla="*/ 0 w 6190284"/>
              <a:gd name="connsiteY0" fmla="*/ 0 h 625205"/>
              <a:gd name="connsiteX1" fmla="*/ 6190284 w 6190284"/>
              <a:gd name="connsiteY1" fmla="*/ 0 h 625205"/>
              <a:gd name="connsiteX2" fmla="*/ 6190284 w 6190284"/>
              <a:gd name="connsiteY2" fmla="*/ 625205 h 625205"/>
              <a:gd name="connsiteX3" fmla="*/ 0 w 6190284"/>
              <a:gd name="connsiteY3" fmla="*/ 625205 h 625205"/>
              <a:gd name="connsiteX4" fmla="*/ 0 w 6190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284" h="625205">
                <a:moveTo>
                  <a:pt x="0" y="0"/>
                </a:moveTo>
                <a:lnTo>
                  <a:pt x="6190284" y="0"/>
                </a:lnTo>
                <a:lnTo>
                  <a:pt x="6190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400" dirty="0">
                <a:solidFill>
                  <a:schemeClr val="tx1"/>
                </a:solidFill>
              </a:rPr>
              <a:t>Homogeneity</a:t>
            </a:r>
          </a:p>
        </p:txBody>
      </p:sp>
      <p:sp>
        <p:nvSpPr>
          <p:cNvPr id="16" name="Oval 15"/>
          <p:cNvSpPr/>
          <p:nvPr/>
        </p:nvSpPr>
        <p:spPr>
          <a:xfrm>
            <a:off x="2583976" y="5613604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/>
          <p:cNvSpPr txBox="1"/>
          <p:nvPr/>
        </p:nvSpPr>
        <p:spPr>
          <a:xfrm>
            <a:off x="2788108" y="28702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6442" y="38335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5492" y="47968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200" y="571261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134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5" grpId="0" animBg="1"/>
      <p:bldP spid="3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3027" y="2170323"/>
            <a:ext cx="5398265" cy="225845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i="1" dirty="0"/>
              <a:t>Some </a:t>
            </a:r>
            <a:r>
              <a:rPr lang="en-US" sz="4400" i="1" dirty="0" err="1"/>
              <a:t>Administrivia</a:t>
            </a:r>
            <a:r>
              <a:rPr lang="en-US" sz="44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1780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Introduction to Distributed Systems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4212166" y="1680567"/>
            <a:ext cx="4665638" cy="4665638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6318100" y="5973638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893" tIns="85893" rIns="8589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i="0" kern="1200" dirty="0"/>
              <a:t>.0. </a:t>
            </a:r>
            <a:r>
              <a:rPr lang="en-US" sz="1800" kern="1200" dirty="0"/>
              <a:t>Introduction (1 Lecture)</a:t>
            </a:r>
          </a:p>
        </p:txBody>
      </p:sp>
      <p:sp>
        <p:nvSpPr>
          <p:cNvPr id="12" name="Freeform 11"/>
          <p:cNvSpPr/>
          <p:nvPr/>
        </p:nvSpPr>
        <p:spPr>
          <a:xfrm>
            <a:off x="6318100" y="3503966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893" tIns="85893" rIns="8589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i="0" kern="1200" dirty="0"/>
              <a:t>.6. </a:t>
            </a:r>
            <a:r>
              <a:rPr lang="en-US" sz="1800" kern="1200" dirty="0"/>
              <a:t>Caching (3 Lectures)</a:t>
            </a:r>
          </a:p>
        </p:txBody>
      </p:sp>
      <p:sp>
        <p:nvSpPr>
          <p:cNvPr id="13" name="Freeform 12"/>
          <p:cNvSpPr/>
          <p:nvPr/>
        </p:nvSpPr>
        <p:spPr>
          <a:xfrm>
            <a:off x="6318100" y="4312644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893" tIns="85893" rIns="8589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.4. </a:t>
            </a:r>
            <a:r>
              <a:rPr lang="en-US" sz="1800" kern="1200" dirty="0"/>
              <a:t>Naming (2 Lectures)</a:t>
            </a:r>
          </a:p>
        </p:txBody>
      </p:sp>
      <p:sp>
        <p:nvSpPr>
          <p:cNvPr id="14" name="Freeform 13"/>
          <p:cNvSpPr/>
          <p:nvPr/>
        </p:nvSpPr>
        <p:spPr>
          <a:xfrm>
            <a:off x="6318100" y="3899888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893" tIns="85893" rIns="8589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.5. </a:t>
            </a:r>
            <a:r>
              <a:rPr lang="en-US" sz="1800" kern="1200" dirty="0"/>
              <a:t>Synchronization (4 Lectures)</a:t>
            </a:r>
          </a:p>
        </p:txBody>
      </p:sp>
      <p:sp>
        <p:nvSpPr>
          <p:cNvPr id="15" name="Freeform 14"/>
          <p:cNvSpPr/>
          <p:nvPr/>
        </p:nvSpPr>
        <p:spPr>
          <a:xfrm>
            <a:off x="6318100" y="3128719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893" tIns="85893" rIns="8589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.7. </a:t>
            </a:r>
            <a:r>
              <a:rPr lang="en-US" sz="1800" kern="1200" dirty="0"/>
              <a:t>Replication (3 Lectures)</a:t>
            </a:r>
          </a:p>
        </p:txBody>
      </p:sp>
      <p:sp>
        <p:nvSpPr>
          <p:cNvPr id="16" name="Freeform 15"/>
          <p:cNvSpPr/>
          <p:nvPr/>
        </p:nvSpPr>
        <p:spPr>
          <a:xfrm>
            <a:off x="6318100" y="2331320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893" tIns="85893" rIns="8589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.9. </a:t>
            </a:r>
            <a:r>
              <a:rPr lang="en-US" sz="1800" kern="1200" dirty="0"/>
              <a:t>Fault Tolerance (2 Lectures)</a:t>
            </a:r>
          </a:p>
        </p:txBody>
      </p:sp>
      <p:sp>
        <p:nvSpPr>
          <p:cNvPr id="17" name="Freeform 16"/>
          <p:cNvSpPr/>
          <p:nvPr/>
        </p:nvSpPr>
        <p:spPr>
          <a:xfrm>
            <a:off x="6318100" y="4704109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893" tIns="85893" rIns="8589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.3. </a:t>
            </a:r>
            <a:r>
              <a:rPr lang="en-US" sz="1800" kern="1200" dirty="0"/>
              <a:t>Remote Procedure Calls (3 Lectures)</a:t>
            </a:r>
          </a:p>
        </p:txBody>
      </p:sp>
      <p:sp>
        <p:nvSpPr>
          <p:cNvPr id="35" name="Freeform 34"/>
          <p:cNvSpPr/>
          <p:nvPr/>
        </p:nvSpPr>
        <p:spPr>
          <a:xfrm>
            <a:off x="6318100" y="5136402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893" tIns="85893" rIns="8589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.2. </a:t>
            </a:r>
            <a:r>
              <a:rPr lang="en-US" sz="1800" kern="1200" dirty="0"/>
              <a:t>Architectures (1 Lecture)</a:t>
            </a:r>
          </a:p>
        </p:txBody>
      </p:sp>
      <p:sp>
        <p:nvSpPr>
          <p:cNvPr id="36" name="Freeform 35"/>
          <p:cNvSpPr/>
          <p:nvPr/>
        </p:nvSpPr>
        <p:spPr>
          <a:xfrm>
            <a:off x="6318100" y="5556125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893" tIns="85893" rIns="8589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.1. </a:t>
            </a:r>
            <a:r>
              <a:rPr lang="en-US" sz="1800" kern="1200" dirty="0"/>
              <a:t>Networks (2 Lectures)</a:t>
            </a:r>
          </a:p>
        </p:txBody>
      </p:sp>
      <p:sp>
        <p:nvSpPr>
          <p:cNvPr id="37" name="Freeform 36"/>
          <p:cNvSpPr/>
          <p:nvPr/>
        </p:nvSpPr>
        <p:spPr>
          <a:xfrm>
            <a:off x="6318100" y="2734870"/>
            <a:ext cx="3822189" cy="354659"/>
          </a:xfrm>
          <a:custGeom>
            <a:avLst/>
            <a:gdLst>
              <a:gd name="connsiteX0" fmla="*/ 0 w 3822189"/>
              <a:gd name="connsiteY0" fmla="*/ 59111 h 354659"/>
              <a:gd name="connsiteX1" fmla="*/ 59111 w 3822189"/>
              <a:gd name="connsiteY1" fmla="*/ 0 h 354659"/>
              <a:gd name="connsiteX2" fmla="*/ 3763078 w 3822189"/>
              <a:gd name="connsiteY2" fmla="*/ 0 h 354659"/>
              <a:gd name="connsiteX3" fmla="*/ 3822189 w 3822189"/>
              <a:gd name="connsiteY3" fmla="*/ 59111 h 354659"/>
              <a:gd name="connsiteX4" fmla="*/ 3822189 w 3822189"/>
              <a:gd name="connsiteY4" fmla="*/ 295548 h 354659"/>
              <a:gd name="connsiteX5" fmla="*/ 3763078 w 3822189"/>
              <a:gd name="connsiteY5" fmla="*/ 354659 h 354659"/>
              <a:gd name="connsiteX6" fmla="*/ 59111 w 3822189"/>
              <a:gd name="connsiteY6" fmla="*/ 354659 h 354659"/>
              <a:gd name="connsiteX7" fmla="*/ 0 w 3822189"/>
              <a:gd name="connsiteY7" fmla="*/ 295548 h 354659"/>
              <a:gd name="connsiteX8" fmla="*/ 0 w 3822189"/>
              <a:gd name="connsiteY8" fmla="*/ 59111 h 35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189" h="354659">
                <a:moveTo>
                  <a:pt x="0" y="59111"/>
                </a:moveTo>
                <a:cubicBezTo>
                  <a:pt x="0" y="26465"/>
                  <a:pt x="26465" y="0"/>
                  <a:pt x="59111" y="0"/>
                </a:cubicBezTo>
                <a:lnTo>
                  <a:pt x="3763078" y="0"/>
                </a:lnTo>
                <a:cubicBezTo>
                  <a:pt x="3795724" y="0"/>
                  <a:pt x="3822189" y="26465"/>
                  <a:pt x="3822189" y="59111"/>
                </a:cubicBezTo>
                <a:lnTo>
                  <a:pt x="3822189" y="295548"/>
                </a:lnTo>
                <a:cubicBezTo>
                  <a:pt x="3822189" y="328194"/>
                  <a:pt x="3795724" y="354659"/>
                  <a:pt x="3763078" y="354659"/>
                </a:cubicBezTo>
                <a:lnTo>
                  <a:pt x="59111" y="354659"/>
                </a:lnTo>
                <a:cubicBezTo>
                  <a:pt x="26465" y="354659"/>
                  <a:pt x="0" y="328194"/>
                  <a:pt x="0" y="295548"/>
                </a:cubicBezTo>
                <a:lnTo>
                  <a:pt x="0" y="59111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13" tIns="85893" rIns="17313" bIns="8589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.8. </a:t>
            </a:r>
            <a:r>
              <a:rPr lang="en-US" sz="1800" kern="1200" dirty="0"/>
              <a:t>Distributed Frameworks (5 Lectures)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017286" y="1684664"/>
            <a:ext cx="2327410" cy="456916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109640" y="5647164"/>
            <a:ext cx="182563" cy="184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106566" y="3625218"/>
            <a:ext cx="182563" cy="1825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6108856" y="4020028"/>
            <a:ext cx="182563" cy="1825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>
            <a:off x="6106567" y="4375862"/>
            <a:ext cx="182563" cy="1825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Oval 25"/>
          <p:cNvSpPr/>
          <p:nvPr/>
        </p:nvSpPr>
        <p:spPr>
          <a:xfrm>
            <a:off x="6106568" y="4798371"/>
            <a:ext cx="182563" cy="1825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Oval 26"/>
          <p:cNvSpPr/>
          <p:nvPr/>
        </p:nvSpPr>
        <p:spPr>
          <a:xfrm>
            <a:off x="6104896" y="3240374"/>
            <a:ext cx="182563" cy="18256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8" name="Oval 27"/>
          <p:cNvSpPr/>
          <p:nvPr/>
        </p:nvSpPr>
        <p:spPr>
          <a:xfrm>
            <a:off x="6110586" y="5222667"/>
            <a:ext cx="182563" cy="1825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9" name="Oval 28"/>
          <p:cNvSpPr/>
          <p:nvPr/>
        </p:nvSpPr>
        <p:spPr>
          <a:xfrm>
            <a:off x="6109641" y="6071261"/>
            <a:ext cx="182563" cy="182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0075" y="1916458"/>
            <a:ext cx="4280659" cy="2308324"/>
          </a:xfrm>
          <a:prstGeom prst="rect">
            <a:avLst/>
          </a:prstGeom>
          <a:solidFill>
            <a:srgbClr val="0070C0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     </a:t>
            </a:r>
            <a:r>
              <a:rPr lang="en-US" b="1" i="1" dirty="0"/>
              <a:t>Considered:</a:t>
            </a:r>
            <a:r>
              <a:rPr lang="en-US" dirty="0"/>
              <a:t> a reasonably critical and </a:t>
            </a:r>
          </a:p>
          <a:p>
            <a:pPr>
              <a:defRPr/>
            </a:pPr>
            <a:r>
              <a:rPr lang="en-US" dirty="0"/>
              <a:t>      comprehensive perspective.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    </a:t>
            </a:r>
            <a:r>
              <a:rPr lang="en-US" b="1" i="1" dirty="0"/>
              <a:t>Thoughtful:</a:t>
            </a:r>
            <a:r>
              <a:rPr lang="en-US" dirty="0"/>
              <a:t> Fluent, flexible and efficient </a:t>
            </a:r>
          </a:p>
          <a:p>
            <a:pPr>
              <a:defRPr/>
            </a:pPr>
            <a:r>
              <a:rPr lang="en-US" dirty="0"/>
              <a:t>      perspective.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    </a:t>
            </a:r>
            <a:r>
              <a:rPr lang="en-US" b="1" i="1" dirty="0"/>
              <a:t>Masterful:</a:t>
            </a:r>
            <a:r>
              <a:rPr lang="en-US" dirty="0"/>
              <a:t> a powerful and illuminating </a:t>
            </a:r>
          </a:p>
          <a:p>
            <a:pPr>
              <a:defRPr/>
            </a:pPr>
            <a:r>
              <a:rPr lang="en-US" dirty="0"/>
              <a:t>      perspective.</a:t>
            </a:r>
          </a:p>
        </p:txBody>
      </p:sp>
      <p:sp>
        <p:nvSpPr>
          <p:cNvPr id="31" name="Oval 30"/>
          <p:cNvSpPr/>
          <p:nvPr/>
        </p:nvSpPr>
        <p:spPr>
          <a:xfrm>
            <a:off x="371356" y="2005363"/>
            <a:ext cx="182562" cy="182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371356" y="2812308"/>
            <a:ext cx="182562" cy="18256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33" name="Oval 32"/>
          <p:cNvSpPr/>
          <p:nvPr/>
        </p:nvSpPr>
        <p:spPr>
          <a:xfrm>
            <a:off x="371356" y="3625218"/>
            <a:ext cx="182562" cy="1825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6104896" y="2812308"/>
            <a:ext cx="182563" cy="1825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34" name="Oval 33"/>
          <p:cNvSpPr/>
          <p:nvPr/>
        </p:nvSpPr>
        <p:spPr>
          <a:xfrm>
            <a:off x="6104896" y="2426724"/>
            <a:ext cx="182563" cy="1825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62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5" grpId="0" animBg="1"/>
      <p:bldP spid="36" grpId="0" animBg="1"/>
      <p:bldP spid="3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0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Course Objectives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Clr>
                <a:srgbClr val="C00000"/>
              </a:buClr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lvl="1" algn="just" eaLnBrk="1" hangingPunct="1">
              <a:buFontTx/>
              <a:buNone/>
              <a:defRPr/>
            </a:pP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3" name="Bevel 2"/>
          <p:cNvSpPr/>
          <p:nvPr/>
        </p:nvSpPr>
        <p:spPr>
          <a:xfrm>
            <a:off x="2925764" y="1622885"/>
            <a:ext cx="6468268" cy="1042988"/>
          </a:xfrm>
          <a:prstGeom prst="bevel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The course aims at providing an in-depth understanding and hands-on experience on</a:t>
            </a:r>
          </a:p>
        </p:txBody>
      </p:sp>
      <p:sp>
        <p:nvSpPr>
          <p:cNvPr id="4" name="Down Arrow 3"/>
          <p:cNvSpPr/>
          <p:nvPr/>
        </p:nvSpPr>
        <p:spPr>
          <a:xfrm>
            <a:off x="5969398" y="2800810"/>
            <a:ext cx="381000" cy="609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-Shape 19"/>
          <p:cNvSpPr/>
          <p:nvPr/>
        </p:nvSpPr>
        <p:spPr>
          <a:xfrm rot="5400000">
            <a:off x="3220244" y="4426745"/>
            <a:ext cx="887413" cy="147637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073400" y="4868863"/>
            <a:ext cx="1331912" cy="1166812"/>
          </a:xfrm>
          <a:custGeom>
            <a:avLst/>
            <a:gdLst>
              <a:gd name="connsiteX0" fmla="*/ 0 w 1331774"/>
              <a:gd name="connsiteY0" fmla="*/ 0 h 1167378"/>
              <a:gd name="connsiteX1" fmla="*/ 1331774 w 1331774"/>
              <a:gd name="connsiteY1" fmla="*/ 0 h 1167378"/>
              <a:gd name="connsiteX2" fmla="*/ 1331774 w 1331774"/>
              <a:gd name="connsiteY2" fmla="*/ 1167378 h 1167378"/>
              <a:gd name="connsiteX3" fmla="*/ 0 w 1331774"/>
              <a:gd name="connsiteY3" fmla="*/ 1167378 h 1167378"/>
              <a:gd name="connsiteX4" fmla="*/ 0 w 1331774"/>
              <a:gd name="connsiteY4" fmla="*/ 0 h 11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774" h="1167378">
                <a:moveTo>
                  <a:pt x="0" y="0"/>
                </a:moveTo>
                <a:lnTo>
                  <a:pt x="1331774" y="0"/>
                </a:lnTo>
                <a:lnTo>
                  <a:pt x="1331774" y="1167378"/>
                </a:lnTo>
                <a:lnTo>
                  <a:pt x="0" y="11673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9530" tIns="49530" rIns="49530" bIns="49530" spcCol="1270"/>
          <a:lstStyle/>
          <a:p>
            <a:pPr defTabSz="5778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Principles on which distributed systems are </a:t>
            </a:r>
            <a:r>
              <a:rPr lang="en-US" i="1" dirty="0">
                <a:solidFill>
                  <a:schemeClr val="tx1"/>
                </a:solidFill>
              </a:rPr>
              <a:t>based</a:t>
            </a:r>
            <a:endParaRPr lang="en-US" i="1" dirty="0"/>
          </a:p>
        </p:txBody>
      </p:sp>
      <p:sp>
        <p:nvSpPr>
          <p:cNvPr id="22" name="Isosceles Triangle 21"/>
          <p:cNvSpPr/>
          <p:nvPr/>
        </p:nvSpPr>
        <p:spPr>
          <a:xfrm>
            <a:off x="4152900" y="4319589"/>
            <a:ext cx="252412" cy="250825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L-Shape 22"/>
          <p:cNvSpPr/>
          <p:nvPr/>
        </p:nvSpPr>
        <p:spPr>
          <a:xfrm rot="5400000">
            <a:off x="4850607" y="4023520"/>
            <a:ext cx="887413" cy="147637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703763" y="4465638"/>
            <a:ext cx="1331913" cy="1166812"/>
          </a:xfrm>
          <a:custGeom>
            <a:avLst/>
            <a:gdLst>
              <a:gd name="connsiteX0" fmla="*/ 0 w 1331774"/>
              <a:gd name="connsiteY0" fmla="*/ 0 h 1167378"/>
              <a:gd name="connsiteX1" fmla="*/ 1331774 w 1331774"/>
              <a:gd name="connsiteY1" fmla="*/ 0 h 1167378"/>
              <a:gd name="connsiteX2" fmla="*/ 1331774 w 1331774"/>
              <a:gd name="connsiteY2" fmla="*/ 1167378 h 1167378"/>
              <a:gd name="connsiteX3" fmla="*/ 0 w 1331774"/>
              <a:gd name="connsiteY3" fmla="*/ 1167378 h 1167378"/>
              <a:gd name="connsiteX4" fmla="*/ 0 w 1331774"/>
              <a:gd name="connsiteY4" fmla="*/ 0 h 11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774" h="1167378">
                <a:moveTo>
                  <a:pt x="0" y="0"/>
                </a:moveTo>
                <a:lnTo>
                  <a:pt x="1331774" y="0"/>
                </a:lnTo>
                <a:lnTo>
                  <a:pt x="1331774" y="1167378"/>
                </a:lnTo>
                <a:lnTo>
                  <a:pt x="0" y="11673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9530" tIns="49530" rIns="49530" bIns="49530" spcCol="1270"/>
          <a:lstStyle/>
          <a:p>
            <a:pPr defTabSz="5778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Principles on which distributed systems are </a:t>
            </a:r>
            <a:r>
              <a:rPr lang="en-US" i="1" dirty="0">
                <a:solidFill>
                  <a:schemeClr val="tx1"/>
                </a:solidFill>
              </a:rPr>
              <a:t>optimized</a:t>
            </a:r>
            <a:endParaRPr lang="en-US" i="1" dirty="0"/>
          </a:p>
        </p:txBody>
      </p:sp>
      <p:sp>
        <p:nvSpPr>
          <p:cNvPr id="25" name="Isosceles Triangle 24"/>
          <p:cNvSpPr/>
          <p:nvPr/>
        </p:nvSpPr>
        <p:spPr>
          <a:xfrm>
            <a:off x="5783263" y="3916364"/>
            <a:ext cx="252413" cy="250825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L-Shape 25"/>
          <p:cNvSpPr/>
          <p:nvPr/>
        </p:nvSpPr>
        <p:spPr>
          <a:xfrm rot="5400000">
            <a:off x="6480969" y="3620295"/>
            <a:ext cx="887413" cy="147637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334124" y="4060825"/>
            <a:ext cx="1382713" cy="1168400"/>
          </a:xfrm>
          <a:custGeom>
            <a:avLst/>
            <a:gdLst>
              <a:gd name="connsiteX0" fmla="*/ 0 w 1331774"/>
              <a:gd name="connsiteY0" fmla="*/ 0 h 1167378"/>
              <a:gd name="connsiteX1" fmla="*/ 1331774 w 1331774"/>
              <a:gd name="connsiteY1" fmla="*/ 0 h 1167378"/>
              <a:gd name="connsiteX2" fmla="*/ 1331774 w 1331774"/>
              <a:gd name="connsiteY2" fmla="*/ 1167378 h 1167378"/>
              <a:gd name="connsiteX3" fmla="*/ 0 w 1331774"/>
              <a:gd name="connsiteY3" fmla="*/ 1167378 h 1167378"/>
              <a:gd name="connsiteX4" fmla="*/ 0 w 1331774"/>
              <a:gd name="connsiteY4" fmla="*/ 0 h 11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774" h="1167378">
                <a:moveTo>
                  <a:pt x="0" y="0"/>
                </a:moveTo>
                <a:lnTo>
                  <a:pt x="1331774" y="0"/>
                </a:lnTo>
                <a:lnTo>
                  <a:pt x="1331774" y="1167378"/>
                </a:lnTo>
                <a:lnTo>
                  <a:pt x="0" y="11673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9530" tIns="49530" rIns="49530" bIns="49530" spcCol="1270"/>
          <a:lstStyle/>
          <a:p>
            <a:pPr defTabSz="5778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Distributed system programming models and analytics engines</a:t>
            </a:r>
            <a:endParaRPr lang="en-US" dirty="0"/>
          </a:p>
        </p:txBody>
      </p:sp>
      <p:sp>
        <p:nvSpPr>
          <p:cNvPr id="28" name="Isosceles Triangle 27"/>
          <p:cNvSpPr/>
          <p:nvPr/>
        </p:nvSpPr>
        <p:spPr>
          <a:xfrm>
            <a:off x="7413625" y="3511551"/>
            <a:ext cx="252412" cy="252413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L-Shape 28"/>
          <p:cNvSpPr/>
          <p:nvPr/>
        </p:nvSpPr>
        <p:spPr>
          <a:xfrm rot="5400000">
            <a:off x="8111332" y="3217070"/>
            <a:ext cx="887413" cy="147637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7964488" y="3657600"/>
            <a:ext cx="1785938" cy="1168400"/>
          </a:xfrm>
          <a:custGeom>
            <a:avLst/>
            <a:gdLst>
              <a:gd name="connsiteX0" fmla="*/ 0 w 1331774"/>
              <a:gd name="connsiteY0" fmla="*/ 0 h 1167378"/>
              <a:gd name="connsiteX1" fmla="*/ 1331774 w 1331774"/>
              <a:gd name="connsiteY1" fmla="*/ 0 h 1167378"/>
              <a:gd name="connsiteX2" fmla="*/ 1331774 w 1331774"/>
              <a:gd name="connsiteY2" fmla="*/ 1167378 h 1167378"/>
              <a:gd name="connsiteX3" fmla="*/ 0 w 1331774"/>
              <a:gd name="connsiteY3" fmla="*/ 1167378 h 1167378"/>
              <a:gd name="connsiteX4" fmla="*/ 0 w 1331774"/>
              <a:gd name="connsiteY4" fmla="*/ 0 h 11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774" h="1167378">
                <a:moveTo>
                  <a:pt x="0" y="0"/>
                </a:moveTo>
                <a:lnTo>
                  <a:pt x="1331774" y="0"/>
                </a:lnTo>
                <a:lnTo>
                  <a:pt x="1331774" y="1167378"/>
                </a:lnTo>
                <a:lnTo>
                  <a:pt x="0" y="11673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9530" tIns="49530" rIns="49530" bIns="49530" spcCol="1270"/>
          <a:lstStyle/>
          <a:p>
            <a:pPr defTabSz="5778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How modern distributed systems meet the demands of contemporary distributed applications</a:t>
            </a:r>
            <a:endParaRPr lang="en-US" dirty="0"/>
          </a:p>
        </p:txBody>
      </p:sp>
      <p:sp>
        <p:nvSpPr>
          <p:cNvPr id="31" name="Isosceles Triangle 30"/>
          <p:cNvSpPr/>
          <p:nvPr/>
        </p:nvSpPr>
        <p:spPr>
          <a:xfrm>
            <a:off x="9043988" y="3108326"/>
            <a:ext cx="252413" cy="252413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2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/>
      <p:bldP spid="24" grpId="0"/>
      <p:bldP spid="27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1" y="314325"/>
            <a:ext cx="8228013" cy="1062038"/>
          </a:xfrm>
        </p:spPr>
        <p:txBody>
          <a:bodyPr vert="horz" lIns="91440" tIns="35202" rIns="91440" bIns="45720" rtlCol="0" anchor="ctr">
            <a:normAutofit/>
          </a:bodyPr>
          <a:lstStyle/>
          <a:p>
            <a:pPr algn="ctr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dirty="0"/>
              <a:t>Assessment Methods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8131" y="1604963"/>
            <a:ext cx="9494896" cy="4525962"/>
          </a:xfrm>
        </p:spPr>
        <p:txBody>
          <a:bodyPr>
            <a:normAutofit/>
          </a:bodyPr>
          <a:lstStyle/>
          <a:p>
            <a:pPr marL="390525" indent="-293688">
              <a:buSzPct val="45000"/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dirty="0"/>
              <a:t>How do we measure learning?</a:t>
            </a:r>
          </a:p>
          <a:p>
            <a:pPr marL="390525" indent="-293688">
              <a:buSzPct val="45000"/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dirty="0"/>
          </a:p>
          <a:p>
            <a:pPr marL="390525" indent="-293688">
              <a:buSzPct val="45000"/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dirty="0"/>
          </a:p>
          <a:p>
            <a:pPr marL="390525" indent="-293688">
              <a:buSzPct val="45000"/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dirty="0"/>
          </a:p>
          <a:p>
            <a:pPr marL="390525" indent="-293688">
              <a:buSzPct val="45000"/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dirty="0"/>
          </a:p>
          <a:p>
            <a:pPr marL="390525" indent="-293688">
              <a:buSzPct val="45000"/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dirty="0"/>
          </a:p>
          <a:p>
            <a:pPr marL="390525" indent="-293688">
              <a:buSzPct val="45000"/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dirty="0"/>
          </a:p>
          <a:p>
            <a:pPr marL="390525" indent="-293688">
              <a:buSzPct val="45000"/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b="1" i="1" dirty="0">
                <a:solidFill>
                  <a:srgbClr val="C00000"/>
                </a:solidFill>
              </a:rPr>
              <a:t>To pass the course, you need to pass the hands-on (i.e., projects) </a:t>
            </a:r>
            <a:r>
              <a:rPr lang="en-US" b="1" i="1" u="sng" dirty="0">
                <a:solidFill>
                  <a:srgbClr val="C00000"/>
                </a:solidFill>
              </a:rPr>
              <a:t>and</a:t>
            </a:r>
            <a:r>
              <a:rPr lang="en-US" b="1" i="1" dirty="0">
                <a:solidFill>
                  <a:srgbClr val="C00000"/>
                </a:solidFill>
              </a:rPr>
              <a:t> the theory components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26442"/>
              </p:ext>
            </p:extLst>
          </p:nvPr>
        </p:nvGraphicFramePr>
        <p:xfrm>
          <a:off x="1718631" y="2366963"/>
          <a:ext cx="8714343" cy="2668587"/>
        </p:xfrm>
        <a:graphic>
          <a:graphicData uri="http://schemas.openxmlformats.org/drawingml/2006/table">
            <a:tbl>
              <a:tblPr/>
              <a:tblGrid>
                <a:gridCol w="290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Type</a:t>
                      </a:r>
                    </a:p>
                  </a:txBody>
                  <a:tcPr marT="45715" marB="45715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#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3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Project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5" marB="45715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40%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Exam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5" marB="45715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30% (Midterm: 10% &amp; Final: 20%)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Problem Set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5" marB="45715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 or 6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15%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Quiz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5" marB="45715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10%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Attendance &amp; Participation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5" marB="45715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5%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7280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1" y="314325"/>
            <a:ext cx="8228013" cy="1062038"/>
          </a:xfrm>
        </p:spPr>
        <p:txBody>
          <a:bodyPr vert="horz" lIns="91440" tIns="35202" rIns="91440" bIns="45720" rtlCol="0" anchor="ctr">
            <a:normAutofit/>
          </a:bodyPr>
          <a:lstStyle/>
          <a:p>
            <a:pPr algn="ctr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dirty="0"/>
              <a:t>Rules on the Projects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59317" y="1604963"/>
            <a:ext cx="10179584" cy="4525962"/>
          </a:xfrm>
        </p:spPr>
        <p:txBody>
          <a:bodyPr/>
          <a:lstStyle/>
          <a:p>
            <a:pPr>
              <a:defRPr/>
            </a:pPr>
            <a:r>
              <a:rPr lang="en-US" dirty="0"/>
              <a:t>For all the projects except the final one, the following rules apply:</a:t>
            </a:r>
          </a:p>
          <a:p>
            <a:pPr marL="889000" lvl="1" indent="-285750"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/>
            </a:pPr>
            <a:r>
              <a:rPr lang="en-US" dirty="0"/>
              <a:t>If you submit one day late, 25% will be deducted from your project score</a:t>
            </a:r>
          </a:p>
          <a:p>
            <a:pPr marL="831850" lvl="1" indent="-285750"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/>
            </a:pPr>
            <a:endParaRPr lang="en-US" dirty="0"/>
          </a:p>
          <a:p>
            <a:pPr marL="889000" lvl="1" indent="-285750"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/>
            </a:pPr>
            <a:r>
              <a:rPr lang="en-US" dirty="0"/>
              <a:t>If you are two days late, 50% will be deducted</a:t>
            </a:r>
          </a:p>
          <a:p>
            <a:pPr marL="831850" lvl="1" indent="-285750"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/>
            </a:pPr>
            <a:endParaRPr lang="en-US" dirty="0"/>
          </a:p>
          <a:p>
            <a:pPr marL="889000" lvl="1" indent="-285750"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/>
            </a:pPr>
            <a:r>
              <a:rPr lang="en-US" dirty="0"/>
              <a:t>The project will not be graded (and you will receive a zero score) if you submit more than two days late</a:t>
            </a:r>
          </a:p>
          <a:p>
            <a:pPr marL="831850" lvl="1" indent="-285750"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/>
            </a:pPr>
            <a:endParaRPr lang="en-US" dirty="0"/>
          </a:p>
          <a:p>
            <a:pPr marL="889000" lvl="1" indent="-285750">
              <a:buSzPct val="100000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/>
            </a:pPr>
            <a:r>
              <a:rPr lang="en-US" dirty="0"/>
              <a:t>You have a </a:t>
            </a:r>
            <a:r>
              <a:rPr lang="en-US" b="1" i="1" dirty="0"/>
              <a:t>3-grace-day quota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130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Next Lecture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sz="3600" dirty="0"/>
              <a:t>Networks- Part I</a:t>
            </a:r>
          </a:p>
          <a:p>
            <a:pPr marL="0" indent="0" algn="ctr">
              <a:buNone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buNone/>
              <a:defRPr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buNone/>
              <a:defRPr/>
            </a:pPr>
            <a:r>
              <a:rPr lang="en-US" sz="4000" dirty="0">
                <a:solidFill>
                  <a:srgbClr val="0070C0"/>
                </a:solidFill>
              </a:rPr>
              <a:t>Questions?</a:t>
            </a: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1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Common Theme is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33600" y="1295401"/>
          <a:ext cx="8305800" cy="163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http://www.micfarris.com/wp-content/uploads/2011/10/Big-Data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0"/>
            <a:ext cx="4267200" cy="32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5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BA58E4-3D5D-4346-B85A-403327BAD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CBA58E4-3D5D-4346-B85A-403327BADC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Live in a World of Data…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60" y="1690688"/>
            <a:ext cx="7791480" cy="3830436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590" y="1690688"/>
            <a:ext cx="216021" cy="2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0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048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What Do We Do With Data?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200400" y="1600200"/>
          <a:ext cx="2895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05200" y="5497751"/>
            <a:ext cx="5410200" cy="57888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want to do these seamlessly...</a:t>
            </a:r>
          </a:p>
        </p:txBody>
      </p:sp>
      <p:graphicFrame>
        <p:nvGraphicFramePr>
          <p:cNvPr id="22" name="Content Placeholder 4"/>
          <p:cNvGraphicFramePr>
            <a:graphicFrameLocks/>
          </p:cNvGraphicFramePr>
          <p:nvPr/>
        </p:nvGraphicFramePr>
        <p:xfrm>
          <a:off x="6329916" y="1600200"/>
          <a:ext cx="2895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0F4B46-8BC3-4852-B999-B257AF29E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60F4B46-8BC3-4852-B999-B257AF29EE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EACB77-A191-40AC-858D-0237DC33A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AEACB77-A191-40AC-858D-0237DC33A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2BF752-AA66-4501-9363-866A70076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C2BF752-AA66-4501-9363-866A700765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C88975-AB56-4343-9DBA-9309470FF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FC88975-AB56-4343-9DBA-9309470FFF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9E9194-939E-4089-A035-01957BD49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D9E9194-939E-4089-A035-01957BD49E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272788-7026-42D2-B125-EA1396E6B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80272788-7026-42D2-B125-EA1396E6B6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1D4069-5EC0-46F0-A9EA-7777D5292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graphicEl>
                                              <a:dgm id="{401D4069-5EC0-46F0-A9EA-7777D5292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8AB9E08C-CF15-4965-AEEC-2A0C5A337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graphicEl>
                                              <a:dgm id="{8AB9E08C-CF15-4965-AEEC-2A0C5A337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661056A7-D43D-4070-AE3E-B9EFD33F4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graphicEl>
                                              <a:dgm id="{661056A7-D43D-4070-AE3E-B9EFD33F4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92CBA950-EFB5-4640-A7F3-9C294FFFE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graphicEl>
                                              <a:dgm id="{92CBA950-EFB5-4640-A7F3-9C294FFFE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EF215D5-6745-4883-82CD-951E68870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graphicEl>
                                              <a:dgm id="{2EF215D5-6745-4883-82CD-951E68870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221B609-414F-4735-8E7A-AD92EE224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graphicEl>
                                              <a:dgm id="{3221B609-414F-4735-8E7A-AD92EE224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4" grpId="0" animBg="1"/>
      <p:bldGraphic spid="22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8991600" cy="1143000"/>
          </a:xfrm>
        </p:spPr>
        <p:txBody>
          <a:bodyPr/>
          <a:lstStyle/>
          <a:p>
            <a:pPr algn="ctr"/>
            <a:r>
              <a:rPr lang="en-US" dirty="0"/>
              <a:t>Using Diverse Interfaces &amp;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71800" y="5321300"/>
            <a:ext cx="6057900" cy="69850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also want to access, share and process our data from all of our devices, </a:t>
            </a:r>
            <a:r>
              <a:rPr lang="en-US" b="1" dirty="0"/>
              <a:t>anytime, anywhere</a:t>
            </a:r>
            <a:r>
              <a:rPr lang="en-US" dirty="0"/>
              <a:t>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0" y="1371600"/>
            <a:ext cx="2590800" cy="1806605"/>
            <a:chOff x="762000" y="1371599"/>
            <a:chExt cx="2590800" cy="1806605"/>
          </a:xfrm>
        </p:grpSpPr>
        <p:pic>
          <p:nvPicPr>
            <p:cNvPr id="2052" name="Picture 4" descr="http://images.apple.com/imac/images/overview_new2_20110426.pn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2000" y="1371599"/>
              <a:ext cx="762000" cy="1436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://www.microsoft.com/windows/pc-scout/pcImages/f5f6f14c-6d1f-e011-aa50-02bf9d3bf32a/f5f6f14c-6d1f-e011-aa50-02bf9d3bf32a_front_medium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587810"/>
              <a:ext cx="1600200" cy="1220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406071" y="2870427"/>
              <a:ext cx="1451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Computers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76340" y="3581400"/>
            <a:ext cx="2776660" cy="1311076"/>
            <a:chOff x="652340" y="3581400"/>
            <a:chExt cx="2776660" cy="1311076"/>
          </a:xfrm>
        </p:grpSpPr>
        <p:pic>
          <p:nvPicPr>
            <p:cNvPr id="2060" name="Picture 12" descr="http://techalites.com/wp-content/gallery/samsung-ln32a550/samsung-ln32a550-3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0" y="3581400"/>
              <a:ext cx="1137557" cy="120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static.ddmcdn.com/gif/home-theater-1a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141" y="3629660"/>
              <a:ext cx="1462859" cy="97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110447" y="4584699"/>
              <a:ext cx="2183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Consumer Electronics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96201" y="3505201"/>
            <a:ext cx="3200401" cy="1403121"/>
            <a:chOff x="5333999" y="3549879"/>
            <a:chExt cx="3200401" cy="1403121"/>
          </a:xfrm>
        </p:grpSpPr>
        <p:pic>
          <p:nvPicPr>
            <p:cNvPr id="3" name="Picture 4" descr="http://archrecord.construction.com/innovation/4_Products/images/0310_10.jp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999" y="3549879"/>
              <a:ext cx="1388246" cy="1403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350517" y="4056350"/>
              <a:ext cx="2183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…and even appliances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7034" y="1143001"/>
            <a:ext cx="3449966" cy="1801505"/>
            <a:chOff x="5279446" y="1587810"/>
            <a:chExt cx="3449966" cy="1801505"/>
          </a:xfrm>
        </p:grpSpPr>
        <p:grpSp>
          <p:nvGrpSpPr>
            <p:cNvPr id="4" name="Group 3"/>
            <p:cNvGrpSpPr/>
            <p:nvPr/>
          </p:nvGrpSpPr>
          <p:grpSpPr>
            <a:xfrm>
              <a:off x="6078328" y="1587810"/>
              <a:ext cx="1953604" cy="1801505"/>
              <a:chOff x="5975216" y="1424374"/>
              <a:chExt cx="2192516" cy="2021817"/>
            </a:xfrm>
          </p:grpSpPr>
          <p:pic>
            <p:nvPicPr>
              <p:cNvPr id="5" name="Picture 6" descr="http://www.blogcdn.com/www.engadget.com/media/2010/01/zz7401-27-10ipade132b0.jpg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9444" y="1424374"/>
                <a:ext cx="1363491" cy="1652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5975216" y="1942340"/>
                <a:ext cx="2192516" cy="1503851"/>
                <a:chOff x="4152563" y="2491758"/>
                <a:chExt cx="3640986" cy="2460289"/>
              </a:xfrm>
            </p:grpSpPr>
            <p:pic>
              <p:nvPicPr>
                <p:cNvPr id="7" name="Picture 2" descr="http://www.maclife.com/files/u129772/2010/07/iphonefrontside_full.jpg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9460" y="2491758"/>
                  <a:ext cx="1124089" cy="17748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4152563" y="4386949"/>
                  <a:ext cx="3299303" cy="565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Mobile Devices</a:t>
                  </a:r>
                </a:p>
              </p:txBody>
            </p:sp>
          </p:grpSp>
        </p:grpSp>
        <p:pic>
          <p:nvPicPr>
            <p:cNvPr id="2054" name="Picture 6" descr="http://files.softicons.com/download/computer-icons/web-devices-icons-by-iconshock/png/512/black-berry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446" y="2115200"/>
              <a:ext cx="834946" cy="834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rmreview.com.my/wp-content/uploads/2011/04/TOP-TEN-POPULAR-ANDROID-PHONE.jp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53401" y="2049336"/>
              <a:ext cx="576011" cy="96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5254407" y="2867412"/>
            <a:ext cx="2362200" cy="2288519"/>
            <a:chOff x="3733800" y="2819400"/>
            <a:chExt cx="2362200" cy="2288519"/>
          </a:xfrm>
        </p:grpSpPr>
        <p:pic>
          <p:nvPicPr>
            <p:cNvPr id="14" name="Picture 2" descr="http://venturebeat.files.wordpress.com/2011/11/jawbone-up-ios.jpg?w=558&amp;h=9999&amp;crop=0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151" y="2819400"/>
              <a:ext cx="870984" cy="1198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www.displayblog.com/wp-content/uploads/2010/11/Griffin_Slap_iPod_Nano_Wristwatch_Case.jp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524" y="3469577"/>
              <a:ext cx="1456476" cy="109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733800" y="4584699"/>
              <a:ext cx="2183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Personal Monitors and Sensors</a:t>
              </a:r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88392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Becoming Critical to Our Lives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116360"/>
            <a:ext cx="2226785" cy="5142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1" numCol="1" spcCol="1270" anchor="ctr" anchorCtr="0">
            <a:noAutofit/>
          </a:bodyPr>
          <a:lstStyle/>
          <a:p>
            <a:pPr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Health</a:t>
            </a:r>
          </a:p>
        </p:txBody>
      </p:sp>
      <p:sp>
        <p:nvSpPr>
          <p:cNvPr id="7" name="Oval 6"/>
          <p:cNvSpPr/>
          <p:nvPr/>
        </p:nvSpPr>
        <p:spPr>
          <a:xfrm>
            <a:off x="4255670" y="2116362"/>
            <a:ext cx="514229" cy="514229"/>
          </a:xfrm>
          <a:prstGeom prst="ellipse">
            <a:avLst/>
          </a:prstGeom>
          <a:blipFill dpi="0" rotWithShape="1">
            <a:blip r:embed="rId3"/>
            <a:srcRect/>
            <a:stretch>
              <a:fillRect l="-24653" r="-24653"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/>
          <p:cNvSpPr/>
          <p:nvPr/>
        </p:nvSpPr>
        <p:spPr>
          <a:xfrm>
            <a:off x="2286000" y="2784091"/>
            <a:ext cx="2226785" cy="5142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1" numCol="1" spcCol="1270" anchor="ctr" anchorCtr="0">
            <a:noAutofit/>
          </a:bodyPr>
          <a:lstStyle/>
          <a:p>
            <a:pPr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Education</a:t>
            </a:r>
          </a:p>
        </p:txBody>
      </p:sp>
      <p:sp>
        <p:nvSpPr>
          <p:cNvPr id="9" name="Oval 8"/>
          <p:cNvSpPr/>
          <p:nvPr/>
        </p:nvSpPr>
        <p:spPr>
          <a:xfrm>
            <a:off x="4240430" y="2749079"/>
            <a:ext cx="514229" cy="514229"/>
          </a:xfrm>
          <a:prstGeom prst="ellipse">
            <a:avLst/>
          </a:prstGeom>
          <a:blipFill dpi="0" rotWithShape="1">
            <a:blip r:embed="rId4"/>
            <a:srcRect/>
            <a:stretch>
              <a:fillRect t="-5970" b="-597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/>
          <p:cNvSpPr/>
          <p:nvPr/>
        </p:nvSpPr>
        <p:spPr>
          <a:xfrm>
            <a:off x="2286000" y="3451821"/>
            <a:ext cx="2226785" cy="5142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0" numCol="1" spcCol="1270" anchor="ctr" anchorCtr="0">
            <a:noAutofit/>
          </a:bodyPr>
          <a:lstStyle/>
          <a:p>
            <a:pPr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Environment</a:t>
            </a:r>
          </a:p>
        </p:txBody>
      </p:sp>
      <p:sp>
        <p:nvSpPr>
          <p:cNvPr id="11" name="Oval 10"/>
          <p:cNvSpPr/>
          <p:nvPr/>
        </p:nvSpPr>
        <p:spPr>
          <a:xfrm>
            <a:off x="4255670" y="3451823"/>
            <a:ext cx="514229" cy="51422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7374195" y="2116361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0" numCol="1" spcCol="1270" anchor="ctr" anchorCtr="0">
            <a:noAutofit/>
          </a:bodyPr>
          <a:lstStyle/>
          <a:p>
            <a:pPr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Science</a:t>
            </a:r>
          </a:p>
        </p:txBody>
      </p:sp>
      <p:sp>
        <p:nvSpPr>
          <p:cNvPr id="13" name="Oval 12"/>
          <p:cNvSpPr/>
          <p:nvPr/>
        </p:nvSpPr>
        <p:spPr>
          <a:xfrm>
            <a:off x="7117080" y="2116363"/>
            <a:ext cx="514229" cy="514229"/>
          </a:xfrm>
          <a:prstGeom prst="ellipse">
            <a:avLst/>
          </a:prstGeom>
          <a:blipFill dpi="0" rotWithShape="1">
            <a:blip r:embed="rId6"/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7374195" y="2784092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0" numCol="1" spcCol="1270" anchor="ctr" anchorCtr="0">
            <a:noAutofit/>
          </a:bodyPr>
          <a:lstStyle/>
          <a:p>
            <a:pPr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Work</a:t>
            </a:r>
          </a:p>
        </p:txBody>
      </p:sp>
      <p:sp>
        <p:nvSpPr>
          <p:cNvPr id="15" name="Oval 14"/>
          <p:cNvSpPr/>
          <p:nvPr/>
        </p:nvSpPr>
        <p:spPr>
          <a:xfrm>
            <a:off x="7117080" y="2784094"/>
            <a:ext cx="514229" cy="514229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7374195" y="3451823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7" bIns="87630" numCol="1" spcCol="1270" anchor="ctr" anchorCtr="0">
            <a:noAutofit/>
          </a:bodyPr>
          <a:lstStyle/>
          <a:p>
            <a:pPr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Finance</a:t>
            </a:r>
          </a:p>
        </p:txBody>
      </p:sp>
      <p:sp>
        <p:nvSpPr>
          <p:cNvPr id="17" name="Oval 16"/>
          <p:cNvSpPr/>
          <p:nvPr/>
        </p:nvSpPr>
        <p:spPr>
          <a:xfrm>
            <a:off x="7117080" y="3451825"/>
            <a:ext cx="514229" cy="514229"/>
          </a:xfrm>
          <a:prstGeom prst="ellipse">
            <a:avLst/>
          </a:prstGeom>
          <a:blipFill dpi="0" rotWithShape="1">
            <a:blip r:embed="rId8"/>
            <a:srcRect/>
            <a:stretch>
              <a:fillRect l="-18909" t="2371" r="-21279" b="-237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4944507" y="4724403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7" bIns="87630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… and more</a:t>
            </a:r>
          </a:p>
        </p:txBody>
      </p:sp>
      <p:sp>
        <p:nvSpPr>
          <p:cNvPr id="19" name="Oval 18"/>
          <p:cNvSpPr/>
          <p:nvPr/>
        </p:nvSpPr>
        <p:spPr>
          <a:xfrm>
            <a:off x="4687392" y="4724405"/>
            <a:ext cx="514229" cy="514229"/>
          </a:xfrm>
          <a:prstGeom prst="ellipse">
            <a:avLst/>
          </a:prstGeom>
          <a:blipFill dpi="0" rotWithShape="1">
            <a:blip r:embed="rId9"/>
            <a:srcRect/>
            <a:stretch>
              <a:fillRect l="-25949" r="-2594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Oval 4"/>
          <p:cNvSpPr/>
          <p:nvPr/>
        </p:nvSpPr>
        <p:spPr>
          <a:xfrm>
            <a:off x="5257799" y="2241107"/>
            <a:ext cx="1600200" cy="160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81" y="228600"/>
            <a:ext cx="10347767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Store and Process Data at Scale?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system can be scaled:</a:t>
            </a:r>
          </a:p>
          <a:p>
            <a:pPr lvl="1"/>
            <a:r>
              <a:rPr lang="en-US" sz="2800" dirty="0"/>
              <a:t>Either </a:t>
            </a:r>
            <a:r>
              <a:rPr lang="en-US" sz="2800" i="1" dirty="0">
                <a:solidFill>
                  <a:srgbClr val="0070C0"/>
                </a:solidFill>
              </a:rPr>
              <a:t>vertically</a:t>
            </a:r>
            <a:r>
              <a:rPr lang="en-US" sz="2800" dirty="0"/>
              <a:t> (or </a:t>
            </a:r>
            <a:r>
              <a:rPr lang="en-US" sz="2800" dirty="0">
                <a:solidFill>
                  <a:srgbClr val="0070C0"/>
                </a:solidFill>
              </a:rPr>
              <a:t>up</a:t>
            </a:r>
            <a:r>
              <a:rPr lang="en-US" sz="2800" dirty="0"/>
              <a:t>)</a:t>
            </a:r>
          </a:p>
          <a:p>
            <a:pPr lvl="2"/>
            <a:r>
              <a:rPr lang="en-US" sz="2800" dirty="0"/>
              <a:t>Can be achieved by hardware upgrades (e.g., faster CPU, more memory, and/or larger disk)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err="1"/>
              <a:t>And/Or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0070C0"/>
                </a:solidFill>
              </a:rPr>
              <a:t>horizontally</a:t>
            </a:r>
            <a:r>
              <a:rPr lang="en-US" sz="2800" dirty="0"/>
              <a:t> (or </a:t>
            </a:r>
            <a:r>
              <a:rPr lang="en-US" sz="2800" i="1" dirty="0">
                <a:solidFill>
                  <a:srgbClr val="0070C0"/>
                </a:solidFill>
              </a:rPr>
              <a:t>out</a:t>
            </a:r>
            <a:r>
              <a:rPr lang="en-US" sz="2800" dirty="0"/>
              <a:t>)</a:t>
            </a:r>
          </a:p>
          <a:p>
            <a:pPr lvl="2"/>
            <a:r>
              <a:rPr lang="en-US" sz="2800" dirty="0"/>
              <a:t>Can be achieved by adding more machines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4481" y="1702120"/>
            <a:ext cx="11021704" cy="2227760"/>
          </a:xfrm>
          <a:prstGeom prst="rect">
            <a:avLst/>
          </a:prstGeom>
          <a:solidFill>
            <a:srgbClr val="0070C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911210" y="182562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87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70C0"/>
                </a:solidFill>
              </a:rPr>
              <a:t>Caveat</a:t>
            </a:r>
            <a:r>
              <a:rPr lang="en-US" dirty="0"/>
              <a:t>: Individual computers can still suffer from </a:t>
            </a:r>
            <a:r>
              <a:rPr lang="en-US" i="1" dirty="0"/>
              <a:t>limited resources </a:t>
            </a:r>
            <a:r>
              <a:rPr lang="en-US" dirty="0"/>
              <a:t>with respect to the scale of today’s problems</a:t>
            </a:r>
          </a:p>
          <a:p>
            <a:pPr marL="457200" indent="-457200" algn="just">
              <a:buClr>
                <a:srgbClr val="C00000"/>
              </a:buClr>
              <a:buFontTx/>
              <a:buAutoNum type="alphaUcPeriod" startAt="3"/>
              <a:defRPr/>
            </a:pPr>
            <a:endParaRPr lang="en-US" sz="2000" dirty="0"/>
          </a:p>
          <a:p>
            <a:pPr marL="857250" lvl="1" indent="-457200" algn="just">
              <a:buFontTx/>
              <a:buAutoNum type="arabicPeriod"/>
              <a:defRPr/>
            </a:pPr>
            <a:r>
              <a:rPr lang="en-US" sz="2800" dirty="0"/>
              <a:t>Caches and Memory:</a:t>
            </a:r>
          </a:p>
          <a:p>
            <a:pPr marL="457200" indent="-457200" algn="just"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indent="-457200" algn="just">
              <a:buClr>
                <a:srgbClr val="7F7F7F"/>
              </a:buClr>
              <a:buNone/>
              <a:defRPr/>
            </a:pPr>
            <a:endParaRPr lang="en-US" sz="1800" b="1" dirty="0">
              <a:solidFill>
                <a:srgbClr val="00B050"/>
              </a:solidFill>
            </a:endParaRPr>
          </a:p>
          <a:p>
            <a:pPr marL="457200" lvl="1" indent="0" algn="just">
              <a:buNone/>
              <a:defRPr/>
            </a:pPr>
            <a:endParaRPr lang="en-US" sz="1600" dirty="0">
              <a:solidFill>
                <a:srgbClr val="7F7F7F"/>
              </a:solidFill>
            </a:endParaRPr>
          </a:p>
          <a:p>
            <a:pPr marL="457200" lvl="1" indent="0" algn="just"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26282270"/>
              </p:ext>
            </p:extLst>
          </p:nvPr>
        </p:nvGraphicFramePr>
        <p:xfrm>
          <a:off x="2057400" y="3601660"/>
          <a:ext cx="36957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91024" y="3754059"/>
            <a:ext cx="3209544" cy="310896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16-32 KB/Core, 4-5 cycles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724399" y="4465260"/>
            <a:ext cx="3209544" cy="310896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128-256 KB/Core, 12-15 cycles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257798" y="5274885"/>
            <a:ext cx="3209544" cy="310896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512KB- 2 MB/Core, 30-50 cycles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14998" y="6040060"/>
            <a:ext cx="3209544" cy="310896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8GB- 128GB, 300+ cycles</a:t>
            </a:r>
          </a:p>
        </p:txBody>
      </p:sp>
      <p:pic>
        <p:nvPicPr>
          <p:cNvPr id="717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673" y="2957525"/>
            <a:ext cx="2570545" cy="177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1387</Words>
  <Application>Microsoft Macintosh PowerPoint</Application>
  <PresentationFormat>Widescreen</PresentationFormat>
  <Paragraphs>309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Titillium Web</vt:lpstr>
      <vt:lpstr>Wingdings</vt:lpstr>
      <vt:lpstr>Office Theme</vt:lpstr>
      <vt:lpstr>Distributed Systems CS 15-440 </vt:lpstr>
      <vt:lpstr>On the Verge of A Disruptive Century : Breakthroughs</vt:lpstr>
      <vt:lpstr>A Common Theme is Data</vt:lpstr>
      <vt:lpstr>We Live in a World of Data…</vt:lpstr>
      <vt:lpstr>What Do We Do With Data?</vt:lpstr>
      <vt:lpstr>Using Diverse Interfaces &amp; Devices</vt:lpstr>
      <vt:lpstr>Data Becoming Critical to Our Lives</vt:lpstr>
      <vt:lpstr>How to Store and Process Data at Scale?</vt:lpstr>
      <vt:lpstr>Vertical Scaling</vt:lpstr>
      <vt:lpstr>Vertical Scaling</vt:lpstr>
      <vt:lpstr>Vertical Scaling</vt:lpstr>
      <vt:lpstr>Vertical Scaling</vt:lpstr>
      <vt:lpstr>Vertical Scaling</vt:lpstr>
      <vt:lpstr>Vertical Scaling</vt:lpstr>
      <vt:lpstr>How to Store and Process Data at Scale?</vt:lpstr>
      <vt:lpstr>Horizontal Scaling</vt:lpstr>
      <vt:lpstr>Requirements</vt:lpstr>
      <vt:lpstr>Requirements</vt:lpstr>
      <vt:lpstr>So, What is a Distributed System?</vt:lpstr>
      <vt:lpstr>Features</vt:lpstr>
      <vt:lpstr>Parallel vs. Distributed Systems</vt:lpstr>
      <vt:lpstr>PowerPoint Presentation</vt:lpstr>
      <vt:lpstr>Introduction to Distributed Systems</vt:lpstr>
      <vt:lpstr>Course Objectives</vt:lpstr>
      <vt:lpstr>Assessment Methods</vt:lpstr>
      <vt:lpstr>Rules on the Projects</vt:lpstr>
      <vt:lpstr>Next Lecture</vt:lpstr>
    </vt:vector>
  </TitlesOfParts>
  <Company>@domainou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Hammoud</dc:creator>
  <cp:lastModifiedBy>Mohammad Hammoud</cp:lastModifiedBy>
  <cp:revision>60</cp:revision>
  <dcterms:created xsi:type="dcterms:W3CDTF">2017-08-20T11:00:57Z</dcterms:created>
  <dcterms:modified xsi:type="dcterms:W3CDTF">2022-07-31T04:52:30Z</dcterms:modified>
</cp:coreProperties>
</file>